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0"/>
  </p:notesMasterIdLst>
  <p:handoutMasterIdLst>
    <p:handoutMasterId r:id="rId891"/>
  </p:handoutMasterIdLst>
  <p:sldIdLst>
    <p:sldId id="4176" r:id="rId2"/>
    <p:sldId id="4171" r:id="rId3"/>
    <p:sldId id="4087" r:id="rId4"/>
    <p:sldId id="4168" r:id="rId5"/>
    <p:sldId id="4169" r:id="rId6"/>
    <p:sldId id="4170" r:id="rId7"/>
    <p:sldId id="4088" r:id="rId8"/>
    <p:sldId id="4089" r:id="rId9"/>
    <p:sldId id="4090" r:id="rId10"/>
    <p:sldId id="4091" r:id="rId11"/>
    <p:sldId id="4092" r:id="rId12"/>
    <p:sldId id="4177" r:id="rId13"/>
    <p:sldId id="4093" r:id="rId14"/>
    <p:sldId id="4094" r:id="rId15"/>
    <p:sldId id="4095" r:id="rId16"/>
    <p:sldId id="4096" r:id="rId17"/>
    <p:sldId id="4097" r:id="rId18"/>
    <p:sldId id="4098" r:id="rId19"/>
    <p:sldId id="4099" r:id="rId20"/>
    <p:sldId id="4178" r:id="rId21"/>
    <p:sldId id="4179" r:id="rId22"/>
    <p:sldId id="4100" r:id="rId23"/>
    <p:sldId id="4101" r:id="rId24"/>
    <p:sldId id="4102" r:id="rId25"/>
    <p:sldId id="4173" r:id="rId26"/>
    <p:sldId id="4174" r:id="rId27"/>
    <p:sldId id="4175" r:id="rId28"/>
    <p:sldId id="4103" r:id="rId29"/>
    <p:sldId id="4104" r:id="rId30"/>
    <p:sldId id="4106" r:id="rId31"/>
    <p:sldId id="4107" r:id="rId32"/>
    <p:sldId id="4108" r:id="rId33"/>
    <p:sldId id="4109" r:id="rId34"/>
    <p:sldId id="4110" r:id="rId35"/>
    <p:sldId id="4111" r:id="rId36"/>
    <p:sldId id="4112" r:id="rId37"/>
    <p:sldId id="4172" r:id="rId38"/>
    <p:sldId id="4113" r:id="rId39"/>
    <p:sldId id="4114" r:id="rId40"/>
    <p:sldId id="4115" r:id="rId41"/>
    <p:sldId id="4116" r:id="rId42"/>
    <p:sldId id="4182" r:id="rId43"/>
    <p:sldId id="4200" r:id="rId44"/>
    <p:sldId id="4117" r:id="rId45"/>
    <p:sldId id="4118" r:id="rId46"/>
    <p:sldId id="4194" r:id="rId47"/>
    <p:sldId id="4195" r:id="rId48"/>
    <p:sldId id="4196" r:id="rId49"/>
    <p:sldId id="4198" r:id="rId50"/>
    <p:sldId id="4197" r:id="rId51"/>
    <p:sldId id="4199" r:id="rId52"/>
    <p:sldId id="4119" r:id="rId53"/>
    <p:sldId id="4120" r:id="rId54"/>
    <p:sldId id="4121" r:id="rId55"/>
    <p:sldId id="4122" r:id="rId56"/>
    <p:sldId id="4123" r:id="rId57"/>
    <p:sldId id="4126" r:id="rId58"/>
    <p:sldId id="4185" r:id="rId59"/>
    <p:sldId id="4127" r:id="rId60"/>
    <p:sldId id="4186" r:id="rId61"/>
    <p:sldId id="4183" r:id="rId62"/>
    <p:sldId id="4188" r:id="rId63"/>
    <p:sldId id="4187" r:id="rId64"/>
    <p:sldId id="4184" r:id="rId65"/>
    <p:sldId id="4129" r:id="rId66"/>
    <p:sldId id="4130" r:id="rId67"/>
    <p:sldId id="4128" r:id="rId68"/>
    <p:sldId id="4124" r:id="rId69"/>
    <p:sldId id="4125" r:id="rId70"/>
    <p:sldId id="4180" r:id="rId71"/>
    <p:sldId id="4181" r:id="rId72"/>
    <p:sldId id="4131" r:id="rId73"/>
    <p:sldId id="4132" r:id="rId74"/>
    <p:sldId id="4193" r:id="rId75"/>
    <p:sldId id="4133" r:id="rId76"/>
    <p:sldId id="4134" r:id="rId77"/>
    <p:sldId id="4135" r:id="rId78"/>
    <p:sldId id="4136" r:id="rId79"/>
    <p:sldId id="4137" r:id="rId80"/>
    <p:sldId id="4138" r:id="rId81"/>
    <p:sldId id="4139" r:id="rId82"/>
    <p:sldId id="4140" r:id="rId83"/>
    <p:sldId id="4141" r:id="rId84"/>
    <p:sldId id="4142" r:id="rId85"/>
    <p:sldId id="4189" r:id="rId86"/>
    <p:sldId id="4143" r:id="rId87"/>
    <p:sldId id="4144" r:id="rId88"/>
    <p:sldId id="4145" r:id="rId89"/>
    <p:sldId id="4146" r:id="rId90"/>
    <p:sldId id="4192" r:id="rId91"/>
    <p:sldId id="4190" r:id="rId92"/>
    <p:sldId id="4191" r:id="rId93"/>
    <p:sldId id="4202" r:id="rId94"/>
    <p:sldId id="4207" r:id="rId95"/>
    <p:sldId id="4147" r:id="rId96"/>
    <p:sldId id="4203" r:id="rId97"/>
    <p:sldId id="4149" r:id="rId98"/>
    <p:sldId id="4150" r:id="rId99"/>
    <p:sldId id="4151" r:id="rId100"/>
    <p:sldId id="4152" r:id="rId101"/>
    <p:sldId id="4153" r:id="rId102"/>
    <p:sldId id="4154" r:id="rId103"/>
    <p:sldId id="4204" r:id="rId104"/>
    <p:sldId id="4155" r:id="rId105"/>
    <p:sldId id="4156" r:id="rId106"/>
    <p:sldId id="4157" r:id="rId107"/>
    <p:sldId id="4205" r:id="rId108"/>
    <p:sldId id="4158" r:id="rId109"/>
    <p:sldId id="4159" r:id="rId110"/>
    <p:sldId id="4160" r:id="rId111"/>
    <p:sldId id="4161" r:id="rId112"/>
    <p:sldId id="4162" r:id="rId113"/>
    <p:sldId id="4163" r:id="rId114"/>
    <p:sldId id="4164" r:id="rId115"/>
    <p:sldId id="4201" r:id="rId116"/>
    <p:sldId id="4166" r:id="rId117"/>
    <p:sldId id="4206" r:id="rId118"/>
    <p:sldId id="4167" r:id="rId119"/>
    <p:sldId id="4062" r:id="rId120"/>
    <p:sldId id="4082" r:id="rId121"/>
    <p:sldId id="4083" r:id="rId122"/>
    <p:sldId id="4084" r:id="rId123"/>
    <p:sldId id="4068" r:id="rId124"/>
    <p:sldId id="4069" r:id="rId125"/>
    <p:sldId id="2722" r:id="rId126"/>
    <p:sldId id="4081" r:id="rId127"/>
    <p:sldId id="2760" r:id="rId128"/>
    <p:sldId id="4070" r:id="rId129"/>
    <p:sldId id="4071" r:id="rId130"/>
    <p:sldId id="4075" r:id="rId131"/>
    <p:sldId id="4076" r:id="rId132"/>
    <p:sldId id="4077" r:id="rId133"/>
    <p:sldId id="4078" r:id="rId134"/>
    <p:sldId id="4072" r:id="rId135"/>
    <p:sldId id="4073" r:id="rId136"/>
    <p:sldId id="4074" r:id="rId137"/>
    <p:sldId id="4079" r:id="rId138"/>
    <p:sldId id="4063" r:id="rId139"/>
    <p:sldId id="4067" r:id="rId140"/>
    <p:sldId id="4066" r:id="rId141"/>
    <p:sldId id="4065" r:id="rId142"/>
    <p:sldId id="4064" r:id="rId143"/>
    <p:sldId id="4012" r:id="rId144"/>
    <p:sldId id="2344" r:id="rId145"/>
    <p:sldId id="2320" r:id="rId146"/>
    <p:sldId id="2321" r:id="rId147"/>
    <p:sldId id="2334" r:id="rId148"/>
    <p:sldId id="2335" r:id="rId149"/>
    <p:sldId id="2336" r:id="rId150"/>
    <p:sldId id="2337" r:id="rId151"/>
    <p:sldId id="4047" r:id="rId152"/>
    <p:sldId id="2338" r:id="rId153"/>
    <p:sldId id="2364" r:id="rId154"/>
    <p:sldId id="2365" r:id="rId155"/>
    <p:sldId id="2366" r:id="rId156"/>
    <p:sldId id="4013" r:id="rId157"/>
    <p:sldId id="2340" r:id="rId158"/>
    <p:sldId id="2361" r:id="rId159"/>
    <p:sldId id="2362" r:id="rId160"/>
    <p:sldId id="2341" r:id="rId161"/>
    <p:sldId id="2342" r:id="rId162"/>
    <p:sldId id="2343" r:id="rId163"/>
    <p:sldId id="2316" r:id="rId164"/>
    <p:sldId id="4034" r:id="rId165"/>
    <p:sldId id="4024" r:id="rId166"/>
    <p:sldId id="4018" r:id="rId167"/>
    <p:sldId id="4016" r:id="rId168"/>
    <p:sldId id="4019" r:id="rId169"/>
    <p:sldId id="4020" r:id="rId170"/>
    <p:sldId id="4023" r:id="rId171"/>
    <p:sldId id="4021" r:id="rId172"/>
    <p:sldId id="4022" r:id="rId173"/>
    <p:sldId id="4025" r:id="rId174"/>
    <p:sldId id="4026" r:id="rId175"/>
    <p:sldId id="4049" r:id="rId176"/>
    <p:sldId id="4015" r:id="rId177"/>
    <p:sldId id="2318" r:id="rId178"/>
    <p:sldId id="2348" r:id="rId179"/>
    <p:sldId id="2352" r:id="rId180"/>
    <p:sldId id="2347" r:id="rId181"/>
    <p:sldId id="4039" r:id="rId182"/>
    <p:sldId id="4037" r:id="rId183"/>
    <p:sldId id="4038" r:id="rId184"/>
    <p:sldId id="4051" r:id="rId185"/>
    <p:sldId id="2319" r:id="rId186"/>
    <p:sldId id="4042" r:id="rId187"/>
    <p:sldId id="4043" r:id="rId188"/>
    <p:sldId id="4044" r:id="rId189"/>
    <p:sldId id="2317" r:id="rId190"/>
    <p:sldId id="4052" r:id="rId191"/>
    <p:sldId id="4035" r:id="rId192"/>
    <p:sldId id="4027" r:id="rId193"/>
    <p:sldId id="4036" r:id="rId194"/>
    <p:sldId id="4028" r:id="rId195"/>
    <p:sldId id="4029" r:id="rId196"/>
    <p:sldId id="4030" r:id="rId197"/>
    <p:sldId id="4031" r:id="rId198"/>
    <p:sldId id="4032" r:id="rId199"/>
    <p:sldId id="4033" r:id="rId200"/>
    <p:sldId id="4050" r:id="rId201"/>
    <p:sldId id="2345" r:id="rId202"/>
    <p:sldId id="2349" r:id="rId203"/>
    <p:sldId id="4040" r:id="rId204"/>
    <p:sldId id="2351" r:id="rId205"/>
    <p:sldId id="2346" r:id="rId206"/>
    <p:sldId id="4048" r:id="rId207"/>
    <p:sldId id="4045" r:id="rId208"/>
    <p:sldId id="4046" r:id="rId209"/>
    <p:sldId id="2357" r:id="rId210"/>
    <p:sldId id="2358" r:id="rId211"/>
    <p:sldId id="2359" r:id="rId212"/>
    <p:sldId id="2355" r:id="rId213"/>
    <p:sldId id="2360" r:id="rId214"/>
    <p:sldId id="4053" r:id="rId215"/>
    <p:sldId id="2377" r:id="rId216"/>
    <p:sldId id="4060" r:id="rId217"/>
    <p:sldId id="4061" r:id="rId218"/>
    <p:sldId id="2368" r:id="rId219"/>
    <p:sldId id="4054" r:id="rId220"/>
    <p:sldId id="4055" r:id="rId221"/>
    <p:sldId id="4056" r:id="rId222"/>
    <p:sldId id="4057" r:id="rId223"/>
    <p:sldId id="4058" r:id="rId224"/>
    <p:sldId id="4059" r:id="rId225"/>
    <p:sldId id="2425" r:id="rId226"/>
    <p:sldId id="2424" r:id="rId227"/>
    <p:sldId id="2438" r:id="rId228"/>
    <p:sldId id="2429" r:id="rId229"/>
    <p:sldId id="2430" r:id="rId230"/>
    <p:sldId id="2444" r:id="rId231"/>
    <p:sldId id="2431" r:id="rId232"/>
    <p:sldId id="2433" r:id="rId233"/>
    <p:sldId id="2436" r:id="rId234"/>
    <p:sldId id="2434" r:id="rId235"/>
    <p:sldId id="2435" r:id="rId236"/>
    <p:sldId id="2439" r:id="rId237"/>
    <p:sldId id="2440" r:id="rId238"/>
    <p:sldId id="2354" r:id="rId239"/>
    <p:sldId id="3821" r:id="rId240"/>
    <p:sldId id="3812" r:id="rId241"/>
    <p:sldId id="3813" r:id="rId242"/>
    <p:sldId id="3814" r:id="rId243"/>
    <p:sldId id="3817" r:id="rId244"/>
    <p:sldId id="3818" r:id="rId245"/>
    <p:sldId id="3819" r:id="rId246"/>
    <p:sldId id="3820" r:id="rId247"/>
    <p:sldId id="3638" r:id="rId248"/>
    <p:sldId id="3802" r:id="rId249"/>
    <p:sldId id="3794" r:id="rId250"/>
    <p:sldId id="3816" r:id="rId251"/>
    <p:sldId id="3822" r:id="rId252"/>
    <p:sldId id="3796" r:id="rId253"/>
    <p:sldId id="3857" r:id="rId254"/>
    <p:sldId id="3858" r:id="rId255"/>
    <p:sldId id="3859" r:id="rId256"/>
    <p:sldId id="3648" r:id="rId257"/>
    <p:sldId id="3641" r:id="rId258"/>
    <p:sldId id="3642" r:id="rId259"/>
    <p:sldId id="3643" r:id="rId260"/>
    <p:sldId id="3653" r:id="rId261"/>
    <p:sldId id="3649" r:id="rId262"/>
    <p:sldId id="3656" r:id="rId263"/>
    <p:sldId id="3651" r:id="rId264"/>
    <p:sldId id="3657" r:id="rId265"/>
    <p:sldId id="3652" r:id="rId266"/>
    <p:sldId id="3659" r:id="rId267"/>
    <p:sldId id="3661" r:id="rId268"/>
    <p:sldId id="3663" r:id="rId269"/>
    <p:sldId id="3664" r:id="rId270"/>
    <p:sldId id="3665" r:id="rId271"/>
    <p:sldId id="3666" r:id="rId272"/>
    <p:sldId id="3667" r:id="rId273"/>
    <p:sldId id="3673" r:id="rId274"/>
    <p:sldId id="3669" r:id="rId275"/>
    <p:sldId id="3670" r:id="rId276"/>
    <p:sldId id="3671" r:id="rId277"/>
    <p:sldId id="3672" r:id="rId278"/>
    <p:sldId id="3797" r:id="rId279"/>
    <p:sldId id="3798" r:id="rId280"/>
    <p:sldId id="3825" r:id="rId281"/>
    <p:sldId id="3826" r:id="rId282"/>
    <p:sldId id="3827" r:id="rId283"/>
    <p:sldId id="3861" r:id="rId284"/>
    <p:sldId id="3807" r:id="rId285"/>
    <p:sldId id="3824" r:id="rId286"/>
    <p:sldId id="3860" r:id="rId287"/>
    <p:sldId id="3829" r:id="rId288"/>
    <p:sldId id="3800" r:id="rId289"/>
    <p:sldId id="3801" r:id="rId290"/>
    <p:sldId id="3808" r:id="rId291"/>
    <p:sldId id="3809" r:id="rId292"/>
    <p:sldId id="3810" r:id="rId293"/>
    <p:sldId id="3811" r:id="rId294"/>
    <p:sldId id="3830" r:id="rId295"/>
    <p:sldId id="3831" r:id="rId296"/>
    <p:sldId id="3838" r:id="rId297"/>
    <p:sldId id="3841" r:id="rId298"/>
    <p:sldId id="3842" r:id="rId299"/>
    <p:sldId id="3862" r:id="rId300"/>
    <p:sldId id="3856" r:id="rId301"/>
    <p:sldId id="3844" r:id="rId302"/>
    <p:sldId id="3832" r:id="rId303"/>
    <p:sldId id="3845" r:id="rId304"/>
    <p:sldId id="3848" r:id="rId305"/>
    <p:sldId id="3846" r:id="rId306"/>
    <p:sldId id="3847" r:id="rId307"/>
    <p:sldId id="3849" r:id="rId308"/>
    <p:sldId id="3866" r:id="rId309"/>
    <p:sldId id="3867" r:id="rId310"/>
    <p:sldId id="3868" r:id="rId311"/>
    <p:sldId id="3850" r:id="rId312"/>
    <p:sldId id="3851" r:id="rId313"/>
    <p:sldId id="3854" r:id="rId314"/>
    <p:sldId id="3852" r:id="rId315"/>
    <p:sldId id="3853" r:id="rId316"/>
    <p:sldId id="3855" r:id="rId317"/>
    <p:sldId id="3837" r:id="rId318"/>
    <p:sldId id="3864" r:id="rId319"/>
    <p:sldId id="3863" r:id="rId320"/>
    <p:sldId id="3865" r:id="rId321"/>
    <p:sldId id="3895" r:id="rId322"/>
    <p:sldId id="3872" r:id="rId323"/>
    <p:sldId id="3873" r:id="rId324"/>
    <p:sldId id="3874" r:id="rId325"/>
    <p:sldId id="3875" r:id="rId326"/>
    <p:sldId id="3876" r:id="rId327"/>
    <p:sldId id="3877" r:id="rId328"/>
    <p:sldId id="3878" r:id="rId329"/>
    <p:sldId id="3879" r:id="rId330"/>
    <p:sldId id="3880" r:id="rId331"/>
    <p:sldId id="3896" r:id="rId332"/>
    <p:sldId id="3897" r:id="rId333"/>
    <p:sldId id="3881" r:id="rId334"/>
    <p:sldId id="3882" r:id="rId335"/>
    <p:sldId id="3883" r:id="rId336"/>
    <p:sldId id="3884" r:id="rId337"/>
    <p:sldId id="3885" r:id="rId338"/>
    <p:sldId id="3886" r:id="rId339"/>
    <p:sldId id="3871" r:id="rId340"/>
    <p:sldId id="3870" r:id="rId341"/>
    <p:sldId id="3627" r:id="rId342"/>
    <p:sldId id="3626" r:id="rId343"/>
    <p:sldId id="3501" r:id="rId344"/>
    <p:sldId id="3502" r:id="rId345"/>
    <p:sldId id="3503" r:id="rId346"/>
    <p:sldId id="3504" r:id="rId347"/>
    <p:sldId id="3629" r:id="rId348"/>
    <p:sldId id="3512" r:id="rId349"/>
    <p:sldId id="3513" r:id="rId350"/>
    <p:sldId id="3514" r:id="rId351"/>
    <p:sldId id="3515" r:id="rId352"/>
    <p:sldId id="3518" r:id="rId353"/>
    <p:sldId id="3519" r:id="rId354"/>
    <p:sldId id="3520" r:id="rId355"/>
    <p:sldId id="3521" r:id="rId356"/>
    <p:sldId id="3633" r:id="rId357"/>
    <p:sldId id="3634" r:id="rId358"/>
    <p:sldId id="3631" r:id="rId359"/>
    <p:sldId id="3632" r:id="rId360"/>
    <p:sldId id="3522" r:id="rId361"/>
    <p:sldId id="3523" r:id="rId362"/>
    <p:sldId id="3524" r:id="rId363"/>
    <p:sldId id="3525" r:id="rId364"/>
    <p:sldId id="3526" r:id="rId365"/>
    <p:sldId id="3628" r:id="rId366"/>
    <p:sldId id="3527" r:id="rId367"/>
    <p:sldId id="3528" r:id="rId368"/>
    <p:sldId id="3529" r:id="rId369"/>
    <p:sldId id="3530" r:id="rId370"/>
    <p:sldId id="3531" r:id="rId371"/>
    <p:sldId id="3532" r:id="rId372"/>
    <p:sldId id="3533" r:id="rId373"/>
    <p:sldId id="3534" r:id="rId374"/>
    <p:sldId id="3535" r:id="rId375"/>
    <p:sldId id="3536" r:id="rId376"/>
    <p:sldId id="3537" r:id="rId377"/>
    <p:sldId id="3538" r:id="rId378"/>
    <p:sldId id="3539" r:id="rId379"/>
    <p:sldId id="3540" r:id="rId380"/>
    <p:sldId id="3541" r:id="rId381"/>
    <p:sldId id="3542" r:id="rId382"/>
    <p:sldId id="3543" r:id="rId383"/>
    <p:sldId id="3544" r:id="rId384"/>
    <p:sldId id="3545" r:id="rId385"/>
    <p:sldId id="3546" r:id="rId386"/>
    <p:sldId id="3547" r:id="rId387"/>
    <p:sldId id="3548" r:id="rId388"/>
    <p:sldId id="3549" r:id="rId389"/>
    <p:sldId id="3550" r:id="rId390"/>
    <p:sldId id="3551" r:id="rId391"/>
    <p:sldId id="3630" r:id="rId392"/>
    <p:sldId id="3552" r:id="rId393"/>
    <p:sldId id="3553" r:id="rId394"/>
    <p:sldId id="3554" r:id="rId395"/>
    <p:sldId id="3555" r:id="rId396"/>
    <p:sldId id="3556" r:id="rId397"/>
    <p:sldId id="3557" r:id="rId398"/>
    <p:sldId id="3635" r:id="rId399"/>
    <p:sldId id="3583" r:id="rId400"/>
    <p:sldId id="3584" r:id="rId401"/>
    <p:sldId id="3585" r:id="rId402"/>
    <p:sldId id="3586" r:id="rId403"/>
    <p:sldId id="3760" r:id="rId404"/>
    <p:sldId id="3755" r:id="rId405"/>
    <p:sldId id="3756" r:id="rId406"/>
    <p:sldId id="3757" r:id="rId407"/>
    <p:sldId id="3758" r:id="rId408"/>
    <p:sldId id="3759" r:id="rId409"/>
    <p:sldId id="2817" r:id="rId410"/>
    <p:sldId id="3720" r:id="rId411"/>
    <p:sldId id="3721" r:id="rId412"/>
    <p:sldId id="3722" r:id="rId413"/>
    <p:sldId id="3723" r:id="rId414"/>
    <p:sldId id="3724" r:id="rId415"/>
    <p:sldId id="3725" r:id="rId416"/>
    <p:sldId id="3726" r:id="rId417"/>
    <p:sldId id="3714" r:id="rId418"/>
    <p:sldId id="3571" r:id="rId419"/>
    <p:sldId id="3715" r:id="rId420"/>
    <p:sldId id="3712" r:id="rId421"/>
    <p:sldId id="3713" r:id="rId422"/>
    <p:sldId id="3716" r:id="rId423"/>
    <p:sldId id="3674" r:id="rId424"/>
    <p:sldId id="3675" r:id="rId425"/>
    <p:sldId id="3676" r:id="rId426"/>
    <p:sldId id="2793" r:id="rId427"/>
    <p:sldId id="3677" r:id="rId428"/>
    <p:sldId id="3709" r:id="rId429"/>
    <p:sldId id="3678" r:id="rId430"/>
    <p:sldId id="3681" r:id="rId431"/>
    <p:sldId id="3682" r:id="rId432"/>
    <p:sldId id="3683" r:id="rId433"/>
    <p:sldId id="3684" r:id="rId434"/>
    <p:sldId id="3686" r:id="rId435"/>
    <p:sldId id="3685" r:id="rId436"/>
    <p:sldId id="3679" r:id="rId437"/>
    <p:sldId id="3710" r:id="rId438"/>
    <p:sldId id="3692" r:id="rId439"/>
    <p:sldId id="3687" r:id="rId440"/>
    <p:sldId id="3680" r:id="rId441"/>
    <p:sldId id="3688" r:id="rId442"/>
    <p:sldId id="3689" r:id="rId443"/>
    <p:sldId id="3690" r:id="rId444"/>
    <p:sldId id="3691" r:id="rId445"/>
    <p:sldId id="3693" r:id="rId446"/>
    <p:sldId id="3694" r:id="rId447"/>
    <p:sldId id="2804" r:id="rId448"/>
    <p:sldId id="3711" r:id="rId449"/>
    <p:sldId id="3696" r:id="rId450"/>
    <p:sldId id="3697" r:id="rId451"/>
    <p:sldId id="3698" r:id="rId452"/>
    <p:sldId id="3699" r:id="rId453"/>
    <p:sldId id="3700" r:id="rId454"/>
    <p:sldId id="3701" r:id="rId455"/>
    <p:sldId id="3707" r:id="rId456"/>
    <p:sldId id="3702" r:id="rId457"/>
    <p:sldId id="3703" r:id="rId458"/>
    <p:sldId id="3704" r:id="rId459"/>
    <p:sldId id="3708" r:id="rId460"/>
    <p:sldId id="3705" r:id="rId461"/>
    <p:sldId id="3706" r:id="rId462"/>
    <p:sldId id="2058" r:id="rId463"/>
    <p:sldId id="2092" r:id="rId464"/>
    <p:sldId id="3718" r:id="rId465"/>
    <p:sldId id="3717" r:id="rId466"/>
    <p:sldId id="3719" r:id="rId467"/>
    <p:sldId id="3736" r:id="rId468"/>
    <p:sldId id="3739" r:id="rId469"/>
    <p:sldId id="3728" r:id="rId470"/>
    <p:sldId id="3729" r:id="rId471"/>
    <p:sldId id="3730" r:id="rId472"/>
    <p:sldId id="3733" r:id="rId473"/>
    <p:sldId id="3762" r:id="rId474"/>
    <p:sldId id="3763" r:id="rId475"/>
    <p:sldId id="3731" r:id="rId476"/>
    <p:sldId id="3734" r:id="rId477"/>
    <p:sldId id="3754" r:id="rId478"/>
    <p:sldId id="3732" r:id="rId479"/>
    <p:sldId id="3735" r:id="rId480"/>
    <p:sldId id="3737" r:id="rId481"/>
    <p:sldId id="3740" r:id="rId482"/>
    <p:sldId id="3738" r:id="rId483"/>
    <p:sldId id="3741" r:id="rId484"/>
    <p:sldId id="3742" r:id="rId485"/>
    <p:sldId id="3743" r:id="rId486"/>
    <p:sldId id="3744" r:id="rId487"/>
    <p:sldId id="3745" r:id="rId488"/>
    <p:sldId id="3746" r:id="rId489"/>
    <p:sldId id="3747" r:id="rId490"/>
    <p:sldId id="3748" r:id="rId491"/>
    <p:sldId id="3749" r:id="rId492"/>
    <p:sldId id="3750" r:id="rId493"/>
    <p:sldId id="3751" r:id="rId494"/>
    <p:sldId id="3752" r:id="rId495"/>
    <p:sldId id="3753" r:id="rId496"/>
    <p:sldId id="3782" r:id="rId497"/>
    <p:sldId id="3790" r:id="rId498"/>
    <p:sldId id="3791" r:id="rId499"/>
    <p:sldId id="3792" r:id="rId500"/>
    <p:sldId id="3787" r:id="rId501"/>
    <p:sldId id="3766" r:id="rId502"/>
    <p:sldId id="3769" r:id="rId503"/>
    <p:sldId id="3773" r:id="rId504"/>
    <p:sldId id="3774" r:id="rId505"/>
    <p:sldId id="3767" r:id="rId506"/>
    <p:sldId id="3770" r:id="rId507"/>
    <p:sldId id="3771" r:id="rId508"/>
    <p:sldId id="3776" r:id="rId509"/>
    <p:sldId id="397" r:id="rId510"/>
    <p:sldId id="398" r:id="rId511"/>
    <p:sldId id="3775" r:id="rId512"/>
    <p:sldId id="3778" r:id="rId513"/>
    <p:sldId id="3777" r:id="rId514"/>
    <p:sldId id="3783" r:id="rId515"/>
    <p:sldId id="3789" r:id="rId516"/>
    <p:sldId id="3779" r:id="rId517"/>
    <p:sldId id="3788" r:id="rId518"/>
    <p:sldId id="3780" r:id="rId519"/>
    <p:sldId id="3781" r:id="rId520"/>
    <p:sldId id="3765" r:id="rId521"/>
    <p:sldId id="3785" r:id="rId522"/>
    <p:sldId id="3784" r:id="rId523"/>
    <p:sldId id="499" r:id="rId524"/>
    <p:sldId id="2038" r:id="rId525"/>
    <p:sldId id="2006" r:id="rId526"/>
    <p:sldId id="2007" r:id="rId527"/>
    <p:sldId id="2009" r:id="rId528"/>
    <p:sldId id="2039" r:id="rId529"/>
    <p:sldId id="2011" r:id="rId530"/>
    <p:sldId id="2012" r:id="rId531"/>
    <p:sldId id="3786" r:id="rId532"/>
    <p:sldId id="2013" r:id="rId533"/>
    <p:sldId id="2008" r:id="rId534"/>
    <p:sldId id="2040" r:id="rId535"/>
    <p:sldId id="2043" r:id="rId536"/>
    <p:sldId id="2041" r:id="rId537"/>
    <p:sldId id="3329" r:id="rId538"/>
    <p:sldId id="3413" r:id="rId539"/>
    <p:sldId id="3360" r:id="rId540"/>
    <p:sldId id="3444" r:id="rId541"/>
    <p:sldId id="3446" r:id="rId542"/>
    <p:sldId id="3445" r:id="rId543"/>
    <p:sldId id="3363" r:id="rId544"/>
    <p:sldId id="3364" r:id="rId545"/>
    <p:sldId id="3433" r:id="rId546"/>
    <p:sldId id="3434" r:id="rId547"/>
    <p:sldId id="3435" r:id="rId548"/>
    <p:sldId id="3366" r:id="rId549"/>
    <p:sldId id="3367" r:id="rId550"/>
    <p:sldId id="3368" r:id="rId551"/>
    <p:sldId id="3369" r:id="rId552"/>
    <p:sldId id="3436" r:id="rId553"/>
    <p:sldId id="3370" r:id="rId554"/>
    <p:sldId id="3371" r:id="rId555"/>
    <p:sldId id="3372" r:id="rId556"/>
    <p:sldId id="3373" r:id="rId557"/>
    <p:sldId id="3374" r:id="rId558"/>
    <p:sldId id="3375" r:id="rId559"/>
    <p:sldId id="3379" r:id="rId560"/>
    <p:sldId id="3380" r:id="rId561"/>
    <p:sldId id="3443" r:id="rId562"/>
    <p:sldId id="3447" r:id="rId563"/>
    <p:sldId id="3381" r:id="rId564"/>
    <p:sldId id="3382" r:id="rId565"/>
    <p:sldId id="3383" r:id="rId566"/>
    <p:sldId id="3384" r:id="rId567"/>
    <p:sldId id="3385" r:id="rId568"/>
    <p:sldId id="3386" r:id="rId569"/>
    <p:sldId id="3387" r:id="rId570"/>
    <p:sldId id="3392" r:id="rId571"/>
    <p:sldId id="3448" r:id="rId572"/>
    <p:sldId id="3394" r:id="rId573"/>
    <p:sldId id="3395" r:id="rId574"/>
    <p:sldId id="3396" r:id="rId575"/>
    <p:sldId id="3397" r:id="rId576"/>
    <p:sldId id="3398" r:id="rId577"/>
    <p:sldId id="3449" r:id="rId578"/>
    <p:sldId id="3399" r:id="rId579"/>
    <p:sldId id="3400" r:id="rId580"/>
    <p:sldId id="3401" r:id="rId581"/>
    <p:sldId id="3402" r:id="rId582"/>
    <p:sldId id="3403" r:id="rId583"/>
    <p:sldId id="3404" r:id="rId584"/>
    <p:sldId id="3405" r:id="rId585"/>
    <p:sldId id="3406" r:id="rId586"/>
    <p:sldId id="3407" r:id="rId587"/>
    <p:sldId id="3408" r:id="rId588"/>
    <p:sldId id="3409" r:id="rId589"/>
    <p:sldId id="3410" r:id="rId590"/>
    <p:sldId id="3411" r:id="rId591"/>
    <p:sldId id="3462" r:id="rId592"/>
    <p:sldId id="3437" r:id="rId593"/>
    <p:sldId id="3442" r:id="rId594"/>
    <p:sldId id="3438" r:id="rId595"/>
    <p:sldId id="3439" r:id="rId596"/>
    <p:sldId id="3474" r:id="rId597"/>
    <p:sldId id="3475" r:id="rId598"/>
    <p:sldId id="3476" r:id="rId599"/>
    <p:sldId id="3477" r:id="rId600"/>
    <p:sldId id="3478" r:id="rId601"/>
    <p:sldId id="3376" r:id="rId602"/>
    <p:sldId id="3377" r:id="rId603"/>
    <p:sldId id="3378" r:id="rId604"/>
    <p:sldId id="3457" r:id="rId605"/>
    <p:sldId id="3460" r:id="rId606"/>
    <p:sldId id="3459" r:id="rId607"/>
    <p:sldId id="3461" r:id="rId608"/>
    <p:sldId id="3455" r:id="rId609"/>
    <p:sldId id="3441" r:id="rId610"/>
    <p:sldId id="3452" r:id="rId611"/>
    <p:sldId id="3440" r:id="rId612"/>
    <p:sldId id="3450" r:id="rId613"/>
    <p:sldId id="3451" r:id="rId614"/>
    <p:sldId id="3414" r:id="rId615"/>
    <p:sldId id="3415" r:id="rId616"/>
    <p:sldId id="3416" r:id="rId617"/>
    <p:sldId id="3265" r:id="rId618"/>
    <p:sldId id="3317" r:id="rId619"/>
    <p:sldId id="3266" r:id="rId620"/>
    <p:sldId id="3320" r:id="rId621"/>
    <p:sldId id="3321" r:id="rId622"/>
    <p:sldId id="3323" r:id="rId623"/>
    <p:sldId id="3322" r:id="rId624"/>
    <p:sldId id="3319" r:id="rId625"/>
    <p:sldId id="3267" r:id="rId626"/>
    <p:sldId id="3268" r:id="rId627"/>
    <p:sldId id="3270" r:id="rId628"/>
    <p:sldId id="3271" r:id="rId629"/>
    <p:sldId id="3313" r:id="rId630"/>
    <p:sldId id="3318" r:id="rId631"/>
    <p:sldId id="3315" r:id="rId632"/>
    <p:sldId id="3316" r:id="rId633"/>
    <p:sldId id="3272" r:id="rId634"/>
    <p:sldId id="3273" r:id="rId635"/>
    <p:sldId id="3274" r:id="rId636"/>
    <p:sldId id="3275" r:id="rId637"/>
    <p:sldId id="3276" r:id="rId638"/>
    <p:sldId id="3277" r:id="rId639"/>
    <p:sldId id="3330" r:id="rId640"/>
    <p:sldId id="3331" r:id="rId641"/>
    <p:sldId id="3332" r:id="rId642"/>
    <p:sldId id="3333" r:id="rId643"/>
    <p:sldId id="3334" r:id="rId644"/>
    <p:sldId id="3278" r:id="rId645"/>
    <p:sldId id="3279" r:id="rId646"/>
    <p:sldId id="3280" r:id="rId647"/>
    <p:sldId id="3281" r:id="rId648"/>
    <p:sldId id="3282" r:id="rId649"/>
    <p:sldId id="3283" r:id="rId650"/>
    <p:sldId id="3284" r:id="rId651"/>
    <p:sldId id="3285" r:id="rId652"/>
    <p:sldId id="3286" r:id="rId653"/>
    <p:sldId id="3287" r:id="rId654"/>
    <p:sldId id="3288" r:id="rId655"/>
    <p:sldId id="3289" r:id="rId656"/>
    <p:sldId id="3290" r:id="rId657"/>
    <p:sldId id="3291" r:id="rId658"/>
    <p:sldId id="3335" r:id="rId659"/>
    <p:sldId id="3292" r:id="rId660"/>
    <p:sldId id="3293" r:id="rId661"/>
    <p:sldId id="3294" r:id="rId662"/>
    <p:sldId id="3354" r:id="rId663"/>
    <p:sldId id="3295" r:id="rId664"/>
    <p:sldId id="3296" r:id="rId665"/>
    <p:sldId id="3297" r:id="rId666"/>
    <p:sldId id="3298" r:id="rId667"/>
    <p:sldId id="3299" r:id="rId668"/>
    <p:sldId id="3300" r:id="rId669"/>
    <p:sldId id="3301" r:id="rId670"/>
    <p:sldId id="3302" r:id="rId671"/>
    <p:sldId id="3303" r:id="rId672"/>
    <p:sldId id="3304" r:id="rId673"/>
    <p:sldId id="3305" r:id="rId674"/>
    <p:sldId id="3306" r:id="rId675"/>
    <p:sldId id="3307" r:id="rId676"/>
    <p:sldId id="3308" r:id="rId677"/>
    <p:sldId id="3309" r:id="rId678"/>
    <p:sldId id="3310" r:id="rId679"/>
    <p:sldId id="3311" r:id="rId680"/>
    <p:sldId id="3312" r:id="rId681"/>
    <p:sldId id="3227" r:id="rId682"/>
    <p:sldId id="3228" r:id="rId683"/>
    <p:sldId id="3229" r:id="rId684"/>
    <p:sldId id="3230" r:id="rId685"/>
    <p:sldId id="3356" r:id="rId686"/>
    <p:sldId id="3336" r:id="rId687"/>
    <p:sldId id="3353" r:id="rId688"/>
    <p:sldId id="3337" r:id="rId689"/>
    <p:sldId id="3338" r:id="rId690"/>
    <p:sldId id="3339" r:id="rId691"/>
    <p:sldId id="3340" r:id="rId692"/>
    <p:sldId id="3341" r:id="rId693"/>
    <p:sldId id="3342" r:id="rId694"/>
    <p:sldId id="3343" r:id="rId695"/>
    <p:sldId id="3344" r:id="rId696"/>
    <p:sldId id="3345" r:id="rId697"/>
    <p:sldId id="3346" r:id="rId698"/>
    <p:sldId id="3347" r:id="rId699"/>
    <p:sldId id="3348" r:id="rId700"/>
    <p:sldId id="3349" r:id="rId701"/>
    <p:sldId id="3352" r:id="rId702"/>
    <p:sldId id="3355" r:id="rId703"/>
    <p:sldId id="3324" r:id="rId704"/>
    <p:sldId id="3326" r:id="rId705"/>
    <p:sldId id="3327" r:id="rId706"/>
    <p:sldId id="3359" r:id="rId707"/>
    <p:sldId id="3328" r:id="rId708"/>
    <p:sldId id="3325" r:id="rId709"/>
    <p:sldId id="3357" r:id="rId710"/>
    <p:sldId id="3358" r:id="rId711"/>
    <p:sldId id="3193" r:id="rId712"/>
    <p:sldId id="3264" r:id="rId713"/>
    <p:sldId id="3250" r:id="rId714"/>
    <p:sldId id="3249" r:id="rId715"/>
    <p:sldId id="3198" r:id="rId716"/>
    <p:sldId id="3214" r:id="rId717"/>
    <p:sldId id="3235" r:id="rId718"/>
    <p:sldId id="3236" r:id="rId719"/>
    <p:sldId id="3199" r:id="rId720"/>
    <p:sldId id="3251" r:id="rId721"/>
    <p:sldId id="3260" r:id="rId722"/>
    <p:sldId id="3261" r:id="rId723"/>
    <p:sldId id="3243" r:id="rId724"/>
    <p:sldId id="3210" r:id="rId725"/>
    <p:sldId id="3194" r:id="rId726"/>
    <p:sldId id="3213" r:id="rId727"/>
    <p:sldId id="3195" r:id="rId728"/>
    <p:sldId id="3215" r:id="rId729"/>
    <p:sldId id="3211" r:id="rId730"/>
    <p:sldId id="3212" r:id="rId731"/>
    <p:sldId id="3247" r:id="rId732"/>
    <p:sldId id="3252" r:id="rId733"/>
    <p:sldId id="3253" r:id="rId734"/>
    <p:sldId id="3257" r:id="rId735"/>
    <p:sldId id="3254" r:id="rId736"/>
    <p:sldId id="3255" r:id="rId737"/>
    <p:sldId id="3256" r:id="rId738"/>
    <p:sldId id="3258" r:id="rId739"/>
    <p:sldId id="3200" r:id="rId740"/>
    <p:sldId id="3209" r:id="rId741"/>
    <p:sldId id="3201" r:id="rId742"/>
    <p:sldId id="3202" r:id="rId743"/>
    <p:sldId id="3204" r:id="rId744"/>
    <p:sldId id="3216" r:id="rId745"/>
    <p:sldId id="3205" r:id="rId746"/>
    <p:sldId id="3206" r:id="rId747"/>
    <p:sldId id="3207" r:id="rId748"/>
    <p:sldId id="3208" r:id="rId749"/>
    <p:sldId id="3248" r:id="rId750"/>
    <p:sldId id="3225" r:id="rId751"/>
    <p:sldId id="3232" r:id="rId752"/>
    <p:sldId id="3217" r:id="rId753"/>
    <p:sldId id="3218" r:id="rId754"/>
    <p:sldId id="3219" r:id="rId755"/>
    <p:sldId id="3220" r:id="rId756"/>
    <p:sldId id="3221" r:id="rId757"/>
    <p:sldId id="3222" r:id="rId758"/>
    <p:sldId id="3223" r:id="rId759"/>
    <p:sldId id="3224" r:id="rId760"/>
    <p:sldId id="3233" r:id="rId761"/>
    <p:sldId id="3238" r:id="rId762"/>
    <p:sldId id="3239" r:id="rId763"/>
    <p:sldId id="3240" r:id="rId764"/>
    <p:sldId id="3244" r:id="rId765"/>
    <p:sldId id="3241" r:id="rId766"/>
    <p:sldId id="3245" r:id="rId767"/>
    <p:sldId id="3246" r:id="rId768"/>
    <p:sldId id="3234" r:id="rId769"/>
    <p:sldId id="3263" r:id="rId770"/>
    <p:sldId id="3419" r:id="rId771"/>
    <p:sldId id="3420" r:id="rId772"/>
    <p:sldId id="3421" r:id="rId773"/>
    <p:sldId id="3422" r:id="rId774"/>
    <p:sldId id="3423" r:id="rId775"/>
    <p:sldId id="3424" r:id="rId776"/>
    <p:sldId id="3425" r:id="rId777"/>
    <p:sldId id="3426" r:id="rId778"/>
    <p:sldId id="3427" r:id="rId779"/>
    <p:sldId id="3428" r:id="rId780"/>
    <p:sldId id="3429" r:id="rId781"/>
    <p:sldId id="3430" r:id="rId782"/>
    <p:sldId id="3431" r:id="rId783"/>
    <p:sldId id="3432" r:id="rId784"/>
    <p:sldId id="3480" r:id="rId785"/>
    <p:sldId id="3481" r:id="rId786"/>
    <p:sldId id="3479" r:id="rId787"/>
    <p:sldId id="3482" r:id="rId788"/>
    <p:sldId id="3483" r:id="rId789"/>
    <p:sldId id="3484" r:id="rId790"/>
    <p:sldId id="3486" r:id="rId791"/>
    <p:sldId id="3485" r:id="rId792"/>
    <p:sldId id="3487" r:id="rId793"/>
    <p:sldId id="3488" r:id="rId794"/>
    <p:sldId id="3489" r:id="rId795"/>
    <p:sldId id="3490" r:id="rId796"/>
    <p:sldId id="3491" r:id="rId797"/>
    <p:sldId id="3494" r:id="rId798"/>
    <p:sldId id="3496" r:id="rId799"/>
    <p:sldId id="3495" r:id="rId800"/>
    <p:sldId id="3492" r:id="rId801"/>
    <p:sldId id="3499" r:id="rId802"/>
    <p:sldId id="3493" r:id="rId803"/>
    <p:sldId id="3497" r:id="rId804"/>
    <p:sldId id="3498" r:id="rId805"/>
    <p:sldId id="2339" r:id="rId806"/>
    <p:sldId id="2462" r:id="rId807"/>
    <p:sldId id="2463" r:id="rId808"/>
    <p:sldId id="2464" r:id="rId809"/>
    <p:sldId id="2494" r:id="rId810"/>
    <p:sldId id="2495" r:id="rId811"/>
    <p:sldId id="2450" r:id="rId812"/>
    <p:sldId id="2446" r:id="rId813"/>
    <p:sldId id="2480" r:id="rId814"/>
    <p:sldId id="2452" r:id="rId815"/>
    <p:sldId id="2459" r:id="rId816"/>
    <p:sldId id="2454" r:id="rId817"/>
    <p:sldId id="2458" r:id="rId818"/>
    <p:sldId id="2456" r:id="rId819"/>
    <p:sldId id="2457" r:id="rId820"/>
    <p:sldId id="2447" r:id="rId821"/>
    <p:sldId id="2460" r:id="rId822"/>
    <p:sldId id="2465" r:id="rId823"/>
    <p:sldId id="2471" r:id="rId824"/>
    <p:sldId id="2453" r:id="rId825"/>
    <p:sldId id="2468" r:id="rId826"/>
    <p:sldId id="2469" r:id="rId827"/>
    <p:sldId id="2467" r:id="rId828"/>
    <p:sldId id="2470" r:id="rId829"/>
    <p:sldId id="2472" r:id="rId830"/>
    <p:sldId id="2474" r:id="rId831"/>
    <p:sldId id="2466" r:id="rId832"/>
    <p:sldId id="2475" r:id="rId833"/>
    <p:sldId id="2482" r:id="rId834"/>
    <p:sldId id="2479" r:id="rId835"/>
    <p:sldId id="2478" r:id="rId836"/>
    <p:sldId id="2481" r:id="rId837"/>
    <p:sldId id="2493" r:id="rId838"/>
    <p:sldId id="2489" r:id="rId839"/>
    <p:sldId id="2521" r:id="rId840"/>
    <p:sldId id="2517" r:id="rId841"/>
    <p:sldId id="2512" r:id="rId842"/>
    <p:sldId id="2513" r:id="rId843"/>
    <p:sldId id="2490" r:id="rId844"/>
    <p:sldId id="2514" r:id="rId845"/>
    <p:sldId id="2483" r:id="rId846"/>
    <p:sldId id="2484" r:id="rId847"/>
    <p:sldId id="2496" r:id="rId848"/>
    <p:sldId id="2497" r:id="rId849"/>
    <p:sldId id="2522" r:id="rId850"/>
    <p:sldId id="2500" r:id="rId851"/>
    <p:sldId id="2515" r:id="rId852"/>
    <p:sldId id="2461" r:id="rId853"/>
    <p:sldId id="2485" r:id="rId854"/>
    <p:sldId id="2486" r:id="rId855"/>
    <p:sldId id="2505" r:id="rId856"/>
    <p:sldId id="2506" r:id="rId857"/>
    <p:sldId id="2507" r:id="rId858"/>
    <p:sldId id="2508" r:id="rId859"/>
    <p:sldId id="2509" r:id="rId860"/>
    <p:sldId id="2516" r:id="rId861"/>
    <p:sldId id="2487" r:id="rId862"/>
    <p:sldId id="2455" r:id="rId863"/>
    <p:sldId id="2488" r:id="rId864"/>
    <p:sldId id="2511" r:id="rId865"/>
    <p:sldId id="2503" r:id="rId866"/>
    <p:sldId id="2510" r:id="rId867"/>
    <p:sldId id="2502" r:id="rId868"/>
    <p:sldId id="2527" r:id="rId869"/>
    <p:sldId id="2528" r:id="rId870"/>
    <p:sldId id="2529" r:id="rId871"/>
    <p:sldId id="2530" r:id="rId872"/>
    <p:sldId id="2531" r:id="rId873"/>
    <p:sldId id="2532" r:id="rId874"/>
    <p:sldId id="2534" r:id="rId875"/>
    <p:sldId id="2533" r:id="rId876"/>
    <p:sldId id="2536" r:id="rId877"/>
    <p:sldId id="2538" r:id="rId878"/>
    <p:sldId id="2537" r:id="rId879"/>
    <p:sldId id="2535" r:id="rId880"/>
    <p:sldId id="2501" r:id="rId881"/>
    <p:sldId id="2518" r:id="rId882"/>
    <p:sldId id="2539" r:id="rId883"/>
    <p:sldId id="2540" r:id="rId884"/>
    <p:sldId id="2541" r:id="rId885"/>
    <p:sldId id="2658" r:id="rId886"/>
    <p:sldId id="2657" r:id="rId887"/>
    <p:sldId id="2542" r:id="rId888"/>
    <p:sldId id="2524" r:id="rId88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7" id="{CBB0D195-D215-4E49-9426-7A92FFAB1FAC}">
          <p14:sldIdLst>
            <p14:sldId id="4176"/>
            <p14:sldId id="4171"/>
            <p14:sldId id="4087"/>
            <p14:sldId id="4168"/>
            <p14:sldId id="4169"/>
            <p14:sldId id="4170"/>
            <p14:sldId id="4088"/>
            <p14:sldId id="4089"/>
            <p14:sldId id="4090"/>
            <p14:sldId id="4091"/>
            <p14:sldId id="4092"/>
            <p14:sldId id="4177"/>
            <p14:sldId id="4093"/>
            <p14:sldId id="4094"/>
            <p14:sldId id="4095"/>
            <p14:sldId id="4096"/>
            <p14:sldId id="4097"/>
            <p14:sldId id="4098"/>
            <p14:sldId id="4099"/>
            <p14:sldId id="4178"/>
            <p14:sldId id="4179"/>
            <p14:sldId id="4100"/>
            <p14:sldId id="4101"/>
            <p14:sldId id="4102"/>
            <p14:sldId id="4173"/>
            <p14:sldId id="4174"/>
            <p14:sldId id="4175"/>
            <p14:sldId id="4103"/>
            <p14:sldId id="4104"/>
            <p14:sldId id="4106"/>
            <p14:sldId id="4107"/>
            <p14:sldId id="4108"/>
            <p14:sldId id="4109"/>
            <p14:sldId id="4110"/>
            <p14:sldId id="4111"/>
            <p14:sldId id="4112"/>
            <p14:sldId id="4172"/>
            <p14:sldId id="4113"/>
            <p14:sldId id="4114"/>
            <p14:sldId id="4115"/>
            <p14:sldId id="4116"/>
            <p14:sldId id="4182"/>
            <p14:sldId id="4200"/>
            <p14:sldId id="4117"/>
            <p14:sldId id="4118"/>
            <p14:sldId id="4194"/>
            <p14:sldId id="4195"/>
            <p14:sldId id="4196"/>
            <p14:sldId id="4198"/>
            <p14:sldId id="4197"/>
            <p14:sldId id="4199"/>
            <p14:sldId id="4119"/>
            <p14:sldId id="4120"/>
            <p14:sldId id="4121"/>
            <p14:sldId id="4122"/>
            <p14:sldId id="4123"/>
            <p14:sldId id="4126"/>
            <p14:sldId id="4185"/>
            <p14:sldId id="4127"/>
            <p14:sldId id="4186"/>
            <p14:sldId id="4183"/>
            <p14:sldId id="4188"/>
            <p14:sldId id="4187"/>
            <p14:sldId id="4184"/>
            <p14:sldId id="4129"/>
            <p14:sldId id="4130"/>
            <p14:sldId id="4128"/>
            <p14:sldId id="4124"/>
            <p14:sldId id="4125"/>
            <p14:sldId id="4180"/>
            <p14:sldId id="4181"/>
            <p14:sldId id="4131"/>
            <p14:sldId id="4132"/>
            <p14:sldId id="4193"/>
            <p14:sldId id="4133"/>
            <p14:sldId id="4134"/>
            <p14:sldId id="4135"/>
            <p14:sldId id="4136"/>
            <p14:sldId id="4137"/>
            <p14:sldId id="4138"/>
            <p14:sldId id="4139"/>
            <p14:sldId id="4140"/>
            <p14:sldId id="4141"/>
            <p14:sldId id="4142"/>
            <p14:sldId id="4189"/>
            <p14:sldId id="4143"/>
            <p14:sldId id="4144"/>
            <p14:sldId id="4145"/>
            <p14:sldId id="4146"/>
            <p14:sldId id="4192"/>
            <p14:sldId id="4190"/>
            <p14:sldId id="4191"/>
            <p14:sldId id="4202"/>
            <p14:sldId id="4207"/>
            <p14:sldId id="4147"/>
            <p14:sldId id="4203"/>
            <p14:sldId id="4149"/>
            <p14:sldId id="4150"/>
            <p14:sldId id="4151"/>
            <p14:sldId id="4152"/>
            <p14:sldId id="4153"/>
            <p14:sldId id="4154"/>
            <p14:sldId id="4204"/>
            <p14:sldId id="4155"/>
            <p14:sldId id="4156"/>
            <p14:sldId id="4157"/>
            <p14:sldId id="4205"/>
            <p14:sldId id="4158"/>
            <p14:sldId id="4159"/>
            <p14:sldId id="4160"/>
            <p14:sldId id="4161"/>
            <p14:sldId id="4162"/>
            <p14:sldId id="4163"/>
            <p14:sldId id="4164"/>
            <p14:sldId id="4201"/>
            <p14:sldId id="4166"/>
            <p14:sldId id="4206"/>
            <p14:sldId id="4167"/>
          </p14:sldIdLst>
        </p14:section>
        <p14:section name="Week06" id="{EE8FE254-D860-2F40-8D07-E61935732FC1}">
          <p14:sldIdLst>
            <p14:sldId id="4062"/>
            <p14:sldId id="4082"/>
            <p14:sldId id="4083"/>
            <p14:sldId id="4084"/>
            <p14:sldId id="4068"/>
            <p14:sldId id="4069"/>
            <p14:sldId id="2722"/>
            <p14:sldId id="4081"/>
            <p14:sldId id="2760"/>
            <p14:sldId id="4070"/>
            <p14:sldId id="4071"/>
            <p14:sldId id="4075"/>
            <p14:sldId id="4076"/>
            <p14:sldId id="4077"/>
            <p14:sldId id="4078"/>
            <p14:sldId id="4072"/>
            <p14:sldId id="4073"/>
            <p14:sldId id="4074"/>
            <p14:sldId id="4079"/>
            <p14:sldId id="4063"/>
            <p14:sldId id="4067"/>
            <p14:sldId id="4066"/>
            <p14:sldId id="4065"/>
            <p14:sldId id="4064"/>
          </p14:sldIdLst>
        </p14:sectio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4060"/>
            <p14:sldId id="4061"/>
            <p14:sldId id="2368"/>
            <p14:sldId id="4054"/>
            <p14:sldId id="4055"/>
            <p14:sldId id="4056"/>
            <p14:sldId id="4057"/>
            <p14:sldId id="4058"/>
            <p14:sldId id="4059"/>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A6ED"/>
    <a:srgbClr val="EDF9D5"/>
    <a:srgbClr val="0432FF"/>
    <a:srgbClr val="7F0055"/>
    <a:srgbClr val="007B00"/>
    <a:srgbClr val="F80B8D"/>
    <a:srgbClr val="00D26A"/>
    <a:srgbClr val="00007F"/>
    <a:srgbClr val="7121FF"/>
    <a:srgbClr val="F3E8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00" autoAdjust="0"/>
    <p:restoredTop sz="94994" autoAdjust="0"/>
  </p:normalViewPr>
  <p:slideViewPr>
    <p:cSldViewPr snapToGrid="0" snapToObjects="1">
      <p:cViewPr varScale="1">
        <p:scale>
          <a:sx n="143" d="100"/>
          <a:sy n="143" d="100"/>
        </p:scale>
        <p:origin x="224" y="6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viewProps" Target="viewProp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presProps" Target="presProps.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theme" Target="theme/theme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handoutMaster" Target="handoutMasters/handoutMaster1.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156A-5C39-23CD-C8E3-A64AC91C5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538EA-02A3-B7D1-2F6A-4C6D1CD74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63A3-9869-1BAB-FEEF-0712D5269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3364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059-A969-74E6-62BC-1C171F8FF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E2582-324E-3892-0DC2-75B0F258F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7B177-7811-C1A1-09D0-BAD30E6B35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623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E12-BEF8-DEFC-3ED7-34C84C4FB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0B508-3800-8B07-A165-C68271BFC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6BB26-0603-765A-9B68-0259101654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85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AC30-900F-FBB9-D8BE-262C55FBC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22855-CCD5-5B16-71D4-220BBF229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9B943-E196-FC73-1EFD-34350C5C9A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798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26ECD-C571-7591-3DD4-D5D3696CC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FEECD-EE3B-ADDF-F099-9080D0E9E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39FC0-4C05-7E11-EBC0-382DBB80FC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12447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9B9B5-FBCE-9740-78B6-610EA793B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0BBC3-D5B2-D5C3-10A7-0CD742022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E3938-4FA1-DE56-9D25-2A7FA7DAD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6098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48E4B-108A-E908-26A5-5CE0CF78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9D7D0-C199-D417-F0DA-9B4B33E52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F4225-4514-4564-4338-E15423E29B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3235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F9B6C-91CE-3D64-8550-3FBBE1836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3F5AF-5DB4-47F1-42F1-561B945F1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EF62F-39F6-098A-E0CB-1FE66B97A3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42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ECB5-EF79-8742-B3EB-3A98735D5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0CC3A-8094-1B41-C7D4-17B8FADD9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EA4FE-29A4-D274-26F3-D1BAE75F1C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0867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0120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0247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3A239-2A72-F237-2D00-84D958741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A58E9-CEA2-C82F-64A6-0B75F57F6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3983E-2CDA-C684-4D05-E6F07C6DA3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43982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1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73.jpeg"/><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47.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9.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9.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60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6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8.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8.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8.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7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0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6.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8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hyperlink" Target="https://leetcode.com/problems/two-sum/description/?envType=problem-list-v2&amp;envId=hash-table" TargetMode="Externa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697-523A-C3B2-AC10-97F4059A0BD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C04DBA2-4624-EA8E-37F3-C546846699D6}"/>
              </a:ext>
            </a:extLst>
          </p:cNvPr>
          <p:cNvSpPr>
            <a:spLocks noGrp="1"/>
          </p:cNvSpPr>
          <p:nvPr>
            <p:ph type="title"/>
          </p:nvPr>
        </p:nvSpPr>
        <p:spPr>
          <a:xfrm>
            <a:off x="457200" y="254916"/>
            <a:ext cx="8229600" cy="1893924"/>
          </a:xfrm>
        </p:spPr>
        <p:txBody>
          <a:bodyPr/>
          <a:lstStyle/>
          <a:p>
            <a:r>
              <a:rPr lang="en-US" sz="8800"/>
              <a:t>Week07</a:t>
            </a:r>
          </a:p>
        </p:txBody>
      </p:sp>
      <p:sp>
        <p:nvSpPr>
          <p:cNvPr id="6" name="Content Placeholder 5">
            <a:extLst>
              <a:ext uri="{FF2B5EF4-FFF2-40B4-BE49-F238E27FC236}">
                <a16:creationId xmlns:a16="http://schemas.microsoft.com/office/drawing/2014/main" id="{7D408A3A-582E-3B72-115F-6C44A3091F98}"/>
              </a:ext>
            </a:extLst>
          </p:cNvPr>
          <p:cNvSpPr>
            <a:spLocks noGrp="1"/>
          </p:cNvSpPr>
          <p:nvPr>
            <p:ph sz="quarter" idx="10"/>
          </p:nvPr>
        </p:nvSpPr>
        <p:spPr>
          <a:xfrm>
            <a:off x="457200" y="1993732"/>
            <a:ext cx="8229600" cy="2894013"/>
          </a:xfrm>
        </p:spPr>
        <p:txBody>
          <a:bodyPr>
            <a:noAutofit/>
          </a:bodyPr>
          <a:lstStyle/>
          <a:p>
            <a:r>
              <a:rPr lang="en-US" sz="2400"/>
              <a:t>map (dictionary, table) interface</a:t>
            </a:r>
          </a:p>
        </p:txBody>
      </p:sp>
      <p:sp>
        <p:nvSpPr>
          <p:cNvPr id="13" name="TextBox 12">
            <a:extLst>
              <a:ext uri="{FF2B5EF4-FFF2-40B4-BE49-F238E27FC236}">
                <a16:creationId xmlns:a16="http://schemas.microsoft.com/office/drawing/2014/main" id="{2577CF0A-9740-E612-DC3D-CEDDA3AC9F66}"/>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No Laptop</a:t>
            </a:r>
            <a:r>
              <a:rPr lang="en-US" sz="2400" b="1">
                <a:solidFill>
                  <a:srgbClr val="F80B8D"/>
                </a:solidFill>
              </a:rPr>
              <a:t> Monday!</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5294604B-AC11-D0D5-5780-D410FFD972A9}"/>
              </a:ext>
            </a:extLst>
          </p:cNvPr>
          <p:cNvSpPr txBox="1"/>
          <p:nvPr/>
        </p:nvSpPr>
        <p:spPr>
          <a:xfrm>
            <a:off x="335041" y="2693348"/>
            <a:ext cx="8498943" cy="206210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r>
              <a:rPr lang="en-US" sz="2400">
                <a:sym typeface="Wingdings" pitchFamily="2" charset="2"/>
              </a:rPr>
              <a:t>long, long, ago, many people owned a large, physical book called a </a:t>
            </a:r>
            <a:r>
              <a:rPr kumimoji="0" lang="en-US" sz="2000" b="0" i="0" u="none" strike="noStrike" kern="1200" cap="none" spc="0" normalizeH="0" baseline="0" noProof="0">
                <a:ln>
                  <a:noFill/>
                </a:ln>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effectLst/>
                <a:uLnTx/>
                <a:uFillTx/>
                <a:latin typeface="Arial"/>
                <a:ea typeface="Segoe UI Emoji" panose="020B0502040204020203" pitchFamily="34" charset="0"/>
                <a:cs typeface="+mj-cs"/>
                <a:sym typeface="Wingdings" pitchFamily="2" charset="2"/>
              </a:rPr>
              <a:t>d</a:t>
            </a:r>
            <a:r>
              <a:rPr lang="en-US" sz="2400">
                <a:sym typeface="Wingdings" pitchFamily="2" charset="2"/>
              </a:rPr>
              <a:t>ictionary</a:t>
            </a:r>
            <a:r>
              <a:rPr kumimoji="0" lang="en-US" sz="2400" b="0" i="0" u="none" strike="noStrike" kern="1200" cap="none" spc="0" normalizeH="0" baseline="0" noProof="0">
                <a:ln>
                  <a:noFill/>
                </a:ln>
                <a:effectLst/>
                <a:uLnTx/>
                <a:uFillTx/>
                <a:latin typeface="Arial"/>
                <a:ea typeface="Segoe UI Emoji" panose="020B0502040204020203" pitchFamily="34" charset="0"/>
                <a:cs typeface="+mj-cs"/>
              </a:rPr>
              <a:t>✨</a:t>
            </a:r>
            <a:endParaRPr lang="en-US" sz="2400">
              <a:sym typeface="Wingdings" pitchFamily="2" charset="2"/>
            </a:endParaRPr>
          </a:p>
          <a:p>
            <a:r>
              <a:rPr lang="en-US" sz="2400">
                <a:sym typeface="Wingdings" pitchFamily="2" charset="2"/>
              </a:rPr>
              <a:t>    - what was it used for?</a:t>
            </a:r>
          </a:p>
          <a:p>
            <a:r>
              <a:rPr lang="en-US" sz="2400">
                <a:sym typeface="Wingdings" pitchFamily="2" charset="2"/>
              </a:rPr>
              <a:t>    - did you know there were different kinds of dictionaries?</a:t>
            </a:r>
          </a:p>
        </p:txBody>
      </p:sp>
      <p:grpSp>
        <p:nvGrpSpPr>
          <p:cNvPr id="17" name="Group 16">
            <a:extLst>
              <a:ext uri="{FF2B5EF4-FFF2-40B4-BE49-F238E27FC236}">
                <a16:creationId xmlns:a16="http://schemas.microsoft.com/office/drawing/2014/main" id="{8B901C22-D407-73D3-381A-C585CD93F1B0}"/>
              </a:ext>
            </a:extLst>
          </p:cNvPr>
          <p:cNvGrpSpPr/>
          <p:nvPr/>
        </p:nvGrpSpPr>
        <p:grpSpPr>
          <a:xfrm rot="18000000">
            <a:off x="6406564" y="-684318"/>
            <a:ext cx="1644604" cy="3764538"/>
            <a:chOff x="8052482" y="242908"/>
            <a:chExt cx="1020050" cy="2334918"/>
          </a:xfrm>
        </p:grpSpPr>
        <p:sp>
          <p:nvSpPr>
            <p:cNvPr id="9" name="TextBox 8">
              <a:extLst>
                <a:ext uri="{FF2B5EF4-FFF2-40B4-BE49-F238E27FC236}">
                  <a16:creationId xmlns:a16="http://schemas.microsoft.com/office/drawing/2014/main" id="{5402B338-5028-E7AB-9FB9-5C32465CB44B}"/>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109D0DEC-443B-951A-B46E-1419C0B20808}"/>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5E7D7A13-CD0C-5B93-BE89-619E7524FFC8}"/>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12D7F9D1-9B74-6712-DC13-F82B161268AE}"/>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40343517-ACDB-AD25-C188-7C73B068ADD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844D9120-8251-E16F-199D-2F678A264C8D}"/>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F8C9F61C-1B49-570D-D3DD-210364D00E91}"/>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72D0AC9F-1E40-BCC7-0E73-8809E1F6DFF9}"/>
              </a:ext>
            </a:extLst>
          </p:cNvPr>
          <p:cNvSpPr txBox="1"/>
          <p:nvPr/>
        </p:nvSpPr>
        <p:spPr>
          <a:xfrm>
            <a:off x="5987247" y="9720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1B9F6B08-7260-BA42-2AE2-240BDA9D34BE}"/>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24800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10AF-A265-7412-FA75-02814AE369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F0011-E7FA-35E8-FA30-8C9352A68310}"/>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1075180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5725-68FD-570D-AC7D-ADAAC8996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04A76-C17E-6FFB-6930-4394CA321B52}"/>
              </a:ext>
            </a:extLst>
          </p:cNvPr>
          <p:cNvSpPr>
            <a:spLocks noGrp="1"/>
          </p:cNvSpPr>
          <p:nvPr>
            <p:ph type="title"/>
          </p:nvPr>
        </p:nvSpPr>
        <p:spPr/>
        <p:txBody>
          <a:bodyPr>
            <a:normAutofit fontScale="90000"/>
          </a:bodyPr>
          <a:lstStyle/>
          <a:p>
            <a:r>
              <a:rPr lang="en-US" b="1"/>
              <a:t>step 1:</a:t>
            </a:r>
            <a:r>
              <a:rPr lang="en-US"/>
              <a:t> 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120E6CC3-C67D-FFF3-981B-60D59799DCF1}"/>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2194278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63C8-FAAA-EED5-082C-D1F7A196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3E1CD-9EFD-0765-A268-64E2712DF374}"/>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1539AF62-1182-78AA-B015-EA1289DF0ADC}"/>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3508418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3F86-0BFA-BCE0-7874-B7F8F640B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72167-87F8-14E1-A6CA-96E94895E41F}"/>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8BB2DA15-A3A6-44B0-658E-1D042D3AFF97}"/>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1869637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D1043-61CF-BCE6-F7E0-869E7D4652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220C4-C38B-2559-BF2A-D46838622377}"/>
              </a:ext>
            </a:extLst>
          </p:cNvPr>
          <p:cNvSpPr>
            <a:spLocks noGrp="1"/>
          </p:cNvSpPr>
          <p:nvPr>
            <p:ph type="title"/>
          </p:nvPr>
        </p:nvSpPr>
        <p:spPr/>
        <p:txBody>
          <a:bodyPr/>
          <a:lstStyle/>
          <a:p>
            <a:r>
              <a:rPr lang="en-US" sz="4400"/>
              <a:t>growing</a:t>
            </a:r>
          </a:p>
        </p:txBody>
      </p:sp>
    </p:spTree>
    <p:extLst>
      <p:ext uri="{BB962C8B-B14F-4D97-AF65-F5344CB8AC3E}">
        <p14:creationId xmlns:p14="http://schemas.microsoft.com/office/powerpoint/2010/main" val="1319599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F4FEB-953E-E383-ACAA-63024932FC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0C3DD8-B296-73D9-88CA-22A9B5DD7B7F}"/>
              </a:ext>
            </a:extLst>
          </p:cNvPr>
          <p:cNvSpPr>
            <a:spLocks noGrp="1"/>
          </p:cNvSpPr>
          <p:nvPr>
            <p:ph type="title"/>
          </p:nvPr>
        </p:nvSpPr>
        <p:spPr/>
        <p:txBody>
          <a:bodyPr/>
          <a:lstStyle/>
          <a:p>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lang="en-US" sz="4000" b="1" i="1">
                <a:solidFill>
                  <a:srgbClr val="000000"/>
                </a:solidFill>
                <a:latin typeface="Arial"/>
              </a:rPr>
              <a:t>growing</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 </a:t>
            </a:r>
            <a:r>
              <a:rPr kumimoji="0" lang="en-US" sz="2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(when it gets too full)</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b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make </a:t>
            </a:r>
            <a:r>
              <a:rPr kumimoji="0" lang="en-US" sz="4000" b="1"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map.put</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O(n) !</a:t>
            </a:r>
            <a:endParaRPr lang="en-US" sz="4000"/>
          </a:p>
        </p:txBody>
      </p:sp>
    </p:spTree>
    <p:extLst>
      <p:ext uri="{BB962C8B-B14F-4D97-AF65-F5344CB8AC3E}">
        <p14:creationId xmlns:p14="http://schemas.microsoft.com/office/powerpoint/2010/main" val="22614755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D2889-3AFD-1A31-1C20-6E512F9D78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77D08E-751C-7FE6-72AD-20CB6EBE583D}"/>
              </a:ext>
            </a:extLst>
          </p:cNvPr>
          <p:cNvSpPr>
            <a:spLocks noGrp="1"/>
          </p:cNvSpPr>
          <p:nvPr>
            <p:ph type="title"/>
          </p:nvPr>
        </p:nvSpPr>
        <p:spPr/>
        <p:txBody>
          <a:bodyPr/>
          <a:lstStyle/>
          <a:p>
            <a:r>
              <a:rPr kumimoji="0" lang="en-US" sz="4000" b="1"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put</a:t>
            </a:r>
            <a:r>
              <a:rPr lang="en-US" sz="4000"/>
              <a:t>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08436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1A8B9-F1DE-D5C4-8EA0-933B64CB7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91F67-C635-BE8F-23AB-DF4566A95A0B}"/>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2CABA0-E470-DF93-A57F-C707F8B0147C}"/>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2602342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5FAE3-872A-9FB0-8BD2-F8401CE2B1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4160CA-7F06-1A5C-4BC5-A92F47854824}"/>
              </a:ext>
            </a:extLst>
          </p:cNvPr>
          <p:cNvSpPr>
            <a:spLocks noGrp="1"/>
          </p:cNvSpPr>
          <p:nvPr>
            <p:ph type="title"/>
          </p:nvPr>
        </p:nvSpPr>
        <p:spPr/>
        <p:txBody>
          <a:bodyPr/>
          <a:lstStyle/>
          <a:p>
            <a:r>
              <a:rPr lang="en-US" sz="4400"/>
              <a:t>summary</a:t>
            </a:r>
          </a:p>
        </p:txBody>
      </p:sp>
    </p:spTree>
    <p:extLst>
      <p:ext uri="{BB962C8B-B14F-4D97-AF65-F5344CB8AC3E}">
        <p14:creationId xmlns:p14="http://schemas.microsoft.com/office/powerpoint/2010/main" val="34046588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D0D4-273F-E7E0-3220-F58F671B8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AC846C-49D5-F4BA-E9D3-BE8EA32307AE}"/>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672626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8557-1E13-129E-61AB-A844F5C70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EA3CE-1AB3-D761-408E-69C94E4D5465}"/>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391385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B605-0009-AAFE-BA18-E8EFF11E9C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4820D1-A89A-86C2-5C07-3CE1B6893B3E}"/>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43CEA8A5-68C5-3144-8654-BA07D37CCFFD}"/>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in a map, you can </a:t>
            </a:r>
            <a:r>
              <a:rPr lang="en-US" b="1"/>
              <a:t>lookup</a:t>
            </a:r>
            <a:r>
              <a:rPr lang="en-US"/>
              <a:t> a key's value </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1040839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5F9F-B2D5-C6B9-F9E8-0C2BA2ED57D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0532804-B82C-0786-CD5C-649DCDED82A4}"/>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2387607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054DF-1A45-AE31-C952-F949A7ECC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D362A-760D-A7B3-8083-D843AA89DE14}"/>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00651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8C3F-C83C-2DD3-FA7A-9F50414AD6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5E175E-C883-595F-FB0E-8910E1858287}"/>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30417768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5DBE-B531-1943-5657-10AF3B46C7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B1DA43-D529-6DA4-09E0-768519CC78E6}"/>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3514561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38402-9E18-F087-E188-FB1992E84B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13E583-AE97-61E5-10C0-496492AA664F}"/>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an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2452007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5CC25-152A-AA1C-A018-9AB8FF4EDF74}"/>
              </a:ext>
            </a:extLst>
          </p:cNvPr>
          <p:cNvSpPr>
            <a:spLocks noGrp="1"/>
          </p:cNvSpPr>
          <p:nvPr>
            <p:ph type="title"/>
          </p:nvPr>
        </p:nvSpPr>
        <p:spPr/>
        <p:txBody>
          <a:bodyPr/>
          <a:lstStyle/>
          <a:p>
            <a:r>
              <a:rPr lang="en-US" sz="2800" b="1"/>
              <a:t>note:</a:t>
            </a:r>
            <a:r>
              <a:rPr lang="en-US" sz="2800"/>
              <a:t> must be very careful when</a:t>
            </a:r>
            <a:br>
              <a:rPr lang="en-US" sz="2800"/>
            </a:br>
            <a:r>
              <a:rPr lang="en-US" sz="2800"/>
              <a:t>removing (deleting) key-value  pairs from a hash map implemented using open addressing</a:t>
            </a:r>
            <a:endParaRPr lang="en-US" sz="2800" b="1"/>
          </a:p>
        </p:txBody>
      </p:sp>
    </p:spTree>
    <p:extLst>
      <p:ext uri="{BB962C8B-B14F-4D97-AF65-F5344CB8AC3E}">
        <p14:creationId xmlns:p14="http://schemas.microsoft.com/office/powerpoint/2010/main" val="34289868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C181-B493-C48D-C5D0-82A2EE6E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4752E-6BAC-3882-6514-27455A5A01F7}"/>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23512693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33CD-CC7C-5124-B200-3B9A39E40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1E1A4-B563-5AC3-DDE9-5412B4705100}"/>
              </a:ext>
            </a:extLst>
          </p:cNvPr>
          <p:cNvSpPr>
            <a:spLocks noGrp="1"/>
          </p:cNvSpPr>
          <p:nvPr>
            <p:ph type="title"/>
          </p:nvPr>
        </p:nvSpPr>
        <p:spPr/>
        <p:txBody>
          <a:bodyPr/>
          <a:lstStyle/>
          <a:p>
            <a:pPr algn="l"/>
            <a:r>
              <a:rPr lang="en-US" sz="6000"/>
              <a:t>fun friday menu</a:t>
            </a:r>
            <a:br>
              <a:rPr lang="en-US" sz="6000"/>
            </a:br>
            <a:r>
              <a:rPr lang="en-US" sz="2400"/>
              <a:t>- jim rants about comments and syntax highlighting</a:t>
            </a:r>
            <a:br>
              <a:rPr lang="en-US" sz="2400"/>
            </a:br>
            <a:r>
              <a:rPr lang="en-US" sz="2400"/>
              <a:t>- jim codes </a:t>
            </a:r>
            <a:r>
              <a:rPr lang="en-US" sz="1200"/>
              <a:t>(some of)</a:t>
            </a:r>
            <a:r>
              <a:rPr lang="en-US" sz="2400"/>
              <a:t> microsoft paint from scratch</a:t>
            </a:r>
            <a:br>
              <a:rPr lang="en-US" sz="2400"/>
            </a:br>
            <a:r>
              <a:rPr lang="en-US" sz="2400"/>
              <a:t>- jim updates you on his CAD software</a:t>
            </a:r>
            <a:br>
              <a:rPr lang="en-US" sz="2400"/>
            </a:br>
            <a:r>
              <a:rPr lang="en-US" sz="2400"/>
              <a:t>- jim talks about his favorite element</a:t>
            </a:r>
            <a:br>
              <a:rPr lang="en-US" sz="2400"/>
            </a:br>
            <a:r>
              <a:rPr lang="en-US" sz="2400"/>
              <a:t>- jim reads aloud from </a:t>
            </a:r>
            <a:r>
              <a:rPr lang="en-US" sz="2400" b="1"/>
              <a:t>grugbrain.dev</a:t>
            </a:r>
            <a:br>
              <a:rPr lang="en-US" sz="2400"/>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vim creep</a:t>
            </a:r>
            <a:b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hexing the technical interview</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truth about lisp</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worst API ever made</a:t>
            </a:r>
            <a:endParaRPr lang="en-US" sz="6000" b="1"/>
          </a:p>
        </p:txBody>
      </p:sp>
    </p:spTree>
    <p:extLst>
      <p:ext uri="{BB962C8B-B14F-4D97-AF65-F5344CB8AC3E}">
        <p14:creationId xmlns:p14="http://schemas.microsoft.com/office/powerpoint/2010/main" val="30884056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D0E2-8243-17B2-3800-020FCB306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05C8-E4B8-01F5-D47C-ABE7F60BFF3F}"/>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35688388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CE51-DC41-F30C-4393-545FB056BAB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9FD85A6-0DD2-639E-FE8F-F2DAD77116D4}"/>
              </a:ext>
            </a:extLst>
          </p:cNvPr>
          <p:cNvSpPr>
            <a:spLocks noGrp="1"/>
          </p:cNvSpPr>
          <p:nvPr>
            <p:ph type="title"/>
          </p:nvPr>
        </p:nvSpPr>
        <p:spPr>
          <a:xfrm>
            <a:off x="457200" y="254916"/>
            <a:ext cx="8229600" cy="1893924"/>
          </a:xfrm>
        </p:spPr>
        <p:txBody>
          <a:bodyPr/>
          <a:lstStyle/>
          <a:p>
            <a:r>
              <a:rPr lang="en-US" sz="8800"/>
              <a:t>Week06</a:t>
            </a:r>
          </a:p>
        </p:txBody>
      </p:sp>
      <p:sp>
        <p:nvSpPr>
          <p:cNvPr id="6" name="Content Placeholder 5">
            <a:extLst>
              <a:ext uri="{FF2B5EF4-FFF2-40B4-BE49-F238E27FC236}">
                <a16:creationId xmlns:a16="http://schemas.microsoft.com/office/drawing/2014/main" id="{67209DFD-3834-4B05-3BF0-C7C4BBB8CC4F}"/>
              </a:ext>
            </a:extLst>
          </p:cNvPr>
          <p:cNvSpPr>
            <a:spLocks noGrp="1"/>
          </p:cNvSpPr>
          <p:nvPr>
            <p:ph sz="quarter" idx="10"/>
          </p:nvPr>
        </p:nvSpPr>
        <p:spPr>
          <a:xfrm>
            <a:off x="457200" y="1993732"/>
            <a:ext cx="8229600" cy="2894013"/>
          </a:xfrm>
        </p:spPr>
        <p:txBody>
          <a:bodyPr>
            <a:noAutofit/>
          </a:bodyPr>
          <a:lstStyle/>
          <a:p>
            <a:r>
              <a:rPr lang="en-US" sz="2400"/>
              <a:t>deque</a:t>
            </a:r>
          </a:p>
          <a:p>
            <a:pPr marL="284163" indent="-284163">
              <a:tabLst>
                <a:tab pos="6453188" algn="l"/>
              </a:tabLst>
            </a:pPr>
            <a:r>
              <a:rPr lang="en-US" sz="2400" strike="sngStrike"/>
              <a:t>Python vs. Java vs. C philosophy of data structures</a:t>
            </a:r>
          </a:p>
          <a:p>
            <a:r>
              <a:rPr lang="en-US" sz="2400"/>
              <a:t>fun friday</a:t>
            </a:r>
          </a:p>
        </p:txBody>
      </p:sp>
      <p:sp>
        <p:nvSpPr>
          <p:cNvPr id="2" name="TextBox 1">
            <a:extLst>
              <a:ext uri="{FF2B5EF4-FFF2-40B4-BE49-F238E27FC236}">
                <a16:creationId xmlns:a16="http://schemas.microsoft.com/office/drawing/2014/main" id="{7EFDCD06-B2E7-CA10-58BC-6CAB3CCA155F}"/>
              </a:ext>
            </a:extLst>
          </p:cNvPr>
          <p:cNvSpPr txBox="1"/>
          <p:nvPr/>
        </p:nvSpPr>
        <p:spPr>
          <a:xfrm>
            <a:off x="5620439" y="451841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303B74F2-1955-687C-0A38-474EC6D7A55D}"/>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13" name="TextBox 12">
            <a:extLst>
              <a:ext uri="{FF2B5EF4-FFF2-40B4-BE49-F238E27FC236}">
                <a16:creationId xmlns:a16="http://schemas.microsoft.com/office/drawing/2014/main" id="{C29E0F44-AF7F-3ED5-6682-2E6394CA4D03}"/>
              </a:ext>
            </a:extLst>
          </p:cNvPr>
          <p:cNvSpPr txBox="1"/>
          <p:nvPr/>
        </p:nvSpPr>
        <p:spPr>
          <a:xfrm>
            <a:off x="4638678" y="254916"/>
            <a:ext cx="4368304" cy="769441"/>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Fun Friday!</a:t>
            </a:r>
            <a:r>
              <a:rPr lang="en-US" sz="2400">
                <a:solidFill>
                  <a:srgbClr val="000000"/>
                </a:solidFill>
                <a:ea typeface="Segoe UI Emoji" panose="020B0502040204020203" pitchFamily="34" charset="0"/>
              </a:rPr>
              <a:t> ✨</a:t>
            </a:r>
          </a:p>
          <a:p>
            <a:pPr algn="ctr"/>
            <a:r>
              <a:rPr lang="en-US" sz="2000">
                <a:solidFill>
                  <a:srgbClr val="F80B8D"/>
                </a:solidFill>
                <a:ea typeface="Segoe UI Emoji" panose="020B0502040204020203" pitchFamily="34" charset="0"/>
              </a:rPr>
              <a:t>this week sure </a:t>
            </a:r>
            <a:r>
              <a:rPr lang="en-US" sz="2000" i="1">
                <a:solidFill>
                  <a:srgbClr val="F80B8D"/>
                </a:solidFill>
                <a:ea typeface="Segoe UI Emoji" panose="020B0502040204020203" pitchFamily="34" charset="0"/>
              </a:rPr>
              <a:t>flew</a:t>
            </a:r>
            <a:r>
              <a:rPr lang="en-US" sz="2000">
                <a:solidFill>
                  <a:srgbClr val="F80B8D"/>
                </a:solidFill>
                <a:ea typeface="Segoe UI Emoji" panose="020B0502040204020203" pitchFamily="34" charset="0"/>
              </a:rPr>
              <a:t> by, didn't it?</a:t>
            </a:r>
            <a:endParaRPr lang="en-US">
              <a:solidFill>
                <a:srgbClr val="F80B8D"/>
              </a:solidFill>
            </a:endParaRPr>
          </a:p>
        </p:txBody>
      </p:sp>
      <p:sp>
        <p:nvSpPr>
          <p:cNvPr id="9" name="TextBox 8">
            <a:extLst>
              <a:ext uri="{FF2B5EF4-FFF2-40B4-BE49-F238E27FC236}">
                <a16:creationId xmlns:a16="http://schemas.microsoft.com/office/drawing/2014/main" id="{AFCFB69F-E09C-F35F-EDEC-8EF2D0596F5C}"/>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F62B66D5-A104-5E54-425A-73F2CF96CEC6}"/>
              </a:ext>
            </a:extLst>
          </p:cNvPr>
          <p:cNvSpPr txBox="1"/>
          <p:nvPr/>
        </p:nvSpPr>
        <p:spPr>
          <a:xfrm>
            <a:off x="2289125" y="3048841"/>
            <a:ext cx="6209818" cy="13234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pPr algn="ctr"/>
            <a:r>
              <a:rPr lang="en-US" sz="2400">
                <a:cs typeface="Consolas" panose="020B0609020204030204" pitchFamily="49" charset="0"/>
              </a:rPr>
              <a:t>what does </a:t>
            </a:r>
            <a:r>
              <a:rPr lang="en-US" sz="2400" b="1">
                <a:cs typeface="Consolas" panose="020B0609020204030204" pitchFamily="49" charset="0"/>
              </a:rPr>
              <a:t>random access </a:t>
            </a:r>
            <a:r>
              <a:rPr lang="en-US" sz="2400">
                <a:cs typeface="Consolas" panose="020B0609020204030204" pitchFamily="49" charset="0"/>
              </a:rPr>
              <a:t>(direct access) mean in the context of data structures?</a:t>
            </a:r>
          </a:p>
        </p:txBody>
      </p:sp>
      <p:sp>
        <p:nvSpPr>
          <p:cNvPr id="12" name="TextBox 11">
            <a:extLst>
              <a:ext uri="{FF2B5EF4-FFF2-40B4-BE49-F238E27FC236}">
                <a16:creationId xmlns:a16="http://schemas.microsoft.com/office/drawing/2014/main" id="{39795648-AA66-095A-DE15-695A68CD3494}"/>
              </a:ext>
            </a:extLst>
          </p:cNvPr>
          <p:cNvSpPr txBox="1"/>
          <p:nvPr/>
        </p:nvSpPr>
        <p:spPr>
          <a:xfrm rot="10800000">
            <a:off x="2267902" y="-74301"/>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50100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BC83-4A97-5A92-5A92-EA698B8CE2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75DAA1-CCE5-9463-AA5F-460C6826C89B}"/>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750540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4FCC-A721-2972-08E7-F1FD70747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87326-5B2B-5CA5-8FDC-830613E16BC7}"/>
              </a:ext>
            </a:extLst>
          </p:cNvPr>
          <p:cNvSpPr>
            <a:spLocks noGrp="1"/>
          </p:cNvSpPr>
          <p:nvPr>
            <p:ph type="title"/>
          </p:nvPr>
        </p:nvSpPr>
        <p:spPr/>
        <p:txBody>
          <a:bodyPr/>
          <a:lstStyle/>
          <a:p>
            <a:r>
              <a:rPr lang="en-US" b="1"/>
              <a:t>review:</a:t>
            </a:r>
            <a:r>
              <a:rPr lang="en-US"/>
              <a:t> queue</a:t>
            </a:r>
          </a:p>
        </p:txBody>
      </p:sp>
    </p:spTree>
    <p:extLst>
      <p:ext uri="{BB962C8B-B14F-4D97-AF65-F5344CB8AC3E}">
        <p14:creationId xmlns:p14="http://schemas.microsoft.com/office/powerpoint/2010/main" val="4231331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C348-3753-A17E-FEF4-6DB189C48F24}"/>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B81DB6C3-CD0D-37FC-67F5-F12270EF7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15633-6E45-D90A-32BE-28D850CA5277}"/>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929FE24-ACA7-24AA-3FAE-3E6A7473119F}"/>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CAC28B6E-D914-E32F-00C8-C510F3785A69}"/>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2619E0A3-D96B-56B2-F11A-E59D863D4883}"/>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2729226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9B6E0-DE02-2757-01A0-19C9030C39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C9D5AE-B16D-7012-56F1-664F3053CCF2}"/>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B186EC65-83EB-7C15-D681-5B80E33A85D7}"/>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9477674B-5EB8-7CBE-3932-5B1ACF05054A}"/>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9091173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E08B-CEFF-A212-5D1C-6BFFCAC35FCC}"/>
              </a:ext>
            </a:extLst>
          </p:cNvPr>
          <p:cNvSpPr>
            <a:spLocks noGrp="1"/>
          </p:cNvSpPr>
          <p:nvPr>
            <p:ph type="title"/>
          </p:nvPr>
        </p:nvSpPr>
        <p:spPr/>
        <p:txBody>
          <a:bodyPr/>
          <a:lstStyle/>
          <a:p>
            <a:r>
              <a:rPr lang="en-US"/>
              <a:t>deque</a:t>
            </a:r>
            <a:br>
              <a:rPr lang="en-US"/>
            </a:br>
            <a:r>
              <a:rPr lang="en-US" sz="4800"/>
              <a:t>(double-ended queue)</a:t>
            </a:r>
            <a:endParaRPr lang="en-US"/>
          </a:p>
        </p:txBody>
      </p:sp>
    </p:spTree>
    <p:extLst>
      <p:ext uri="{BB962C8B-B14F-4D97-AF65-F5344CB8AC3E}">
        <p14:creationId xmlns:p14="http://schemas.microsoft.com/office/powerpoint/2010/main" val="28952453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AD31-5D8E-829C-0D2E-D0F72AC467EB}"/>
              </a:ext>
            </a:extLst>
          </p:cNvPr>
          <p:cNvSpPr>
            <a:spLocks noGrp="1"/>
          </p:cNvSpPr>
          <p:nvPr>
            <p:ph type="title"/>
          </p:nvPr>
        </p:nvSpPr>
        <p:spPr/>
        <p:txBody>
          <a:bodyPr/>
          <a:lstStyle/>
          <a:p>
            <a:r>
              <a:rPr lang="en-US"/>
              <a:t>deque</a:t>
            </a:r>
          </a:p>
        </p:txBody>
      </p:sp>
    </p:spTree>
    <p:extLst>
      <p:ext uri="{BB962C8B-B14F-4D97-AF65-F5344CB8AC3E}">
        <p14:creationId xmlns:p14="http://schemas.microsoft.com/office/powerpoint/2010/main" val="10561495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r>
              <a:rPr lang="en-US" sz="2800"/>
              <a:t>deque interface</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a:xfrm>
            <a:off x="457200" y="963337"/>
            <a:ext cx="4705109" cy="4080271"/>
          </a:xfrm>
        </p:spPr>
        <p:txBody>
          <a:bodyPr/>
          <a:lstStyle/>
          <a:p>
            <a:r>
              <a:rPr lang="en-US" sz="1800">
                <a:latin typeface="+mj-lt"/>
              </a:rPr>
              <a:t>addFront(...)</a:t>
            </a:r>
          </a:p>
          <a:p>
            <a:r>
              <a:rPr lang="en-US" sz="1800">
                <a:latin typeface="+mj-lt"/>
              </a:rPr>
              <a:t>removeFront()</a:t>
            </a:r>
          </a:p>
          <a:p>
            <a:r>
              <a:rPr lang="en-US" sz="1800">
                <a:latin typeface="+mj-lt"/>
              </a:rPr>
              <a:t>addBack(...)</a:t>
            </a:r>
          </a:p>
          <a:p>
            <a:r>
              <a:rPr lang="en-US" sz="1800">
                <a:latin typeface="+mj-lt"/>
              </a:rPr>
              <a:t>removeBack()</a:t>
            </a:r>
          </a:p>
          <a:p>
            <a:pPr marL="0" indent="0">
              <a:buNone/>
            </a:pPr>
            <a:endParaRPr lang="en-US">
              <a:latin typeface="+mj-lt"/>
            </a:endParaRPr>
          </a:p>
          <a:p>
            <a:r>
              <a:rPr lang="en-US" sz="1800"/>
              <a:t>🧠 </a:t>
            </a:r>
            <a:r>
              <a:rPr lang="en-US">
                <a:solidFill>
                  <a:srgbClr val="FF6DC6"/>
                </a:solidFill>
              </a:rPr>
              <a:t>what is the amortized runtime of these functions if we were to implement</a:t>
            </a:r>
            <a:br>
              <a:rPr lang="en-US">
                <a:solidFill>
                  <a:srgbClr val="FF6DC6"/>
                </a:solidFill>
              </a:rPr>
            </a:br>
            <a:r>
              <a:rPr lang="en-US">
                <a:solidFill>
                  <a:srgbClr val="FF6DC6"/>
                </a:solidFill>
              </a:rPr>
              <a:t>the deque interface using an array list?</a:t>
            </a:r>
          </a:p>
          <a:p>
            <a:pPr lvl="1"/>
            <a:r>
              <a:rPr lang="en-US">
                <a:solidFill>
                  <a:srgbClr val="FF6DC6"/>
                </a:solidFill>
                <a:latin typeface="+mj-lt"/>
              </a:rPr>
              <a:t>O(1) addBack(...) and removeBack() </a:t>
            </a:r>
            <a:r>
              <a:rPr lang="en-US"/>
              <a:t>😀</a:t>
            </a:r>
            <a:endParaRPr lang="en-US">
              <a:solidFill>
                <a:srgbClr val="FF6DC6"/>
              </a:solidFill>
              <a:latin typeface="+mj-lt"/>
            </a:endParaRPr>
          </a:p>
          <a:p>
            <a:pPr lvl="1"/>
            <a:r>
              <a:rPr lang="en-US">
                <a:solidFill>
                  <a:srgbClr val="FF6DC6"/>
                </a:solidFill>
                <a:latin typeface="+mj-lt"/>
              </a:rPr>
              <a:t>O(n) addFront(...) and removeFront() </a:t>
            </a:r>
            <a:r>
              <a:rPr lang="en-US"/>
              <a:t>😐</a:t>
            </a:r>
            <a:endParaRPr lang="en-US">
              <a:solidFill>
                <a:srgbClr val="FF6DC6"/>
              </a:solidFill>
            </a:endParaRPr>
          </a:p>
          <a:p>
            <a:r>
              <a:rPr lang="en-US" sz="1800"/>
              <a:t>🧠 </a:t>
            </a:r>
            <a:r>
              <a:rPr lang="en-US">
                <a:solidFill>
                  <a:srgbClr val="FF6DC6"/>
                </a:solidFill>
              </a:rPr>
              <a:t>can we do better?</a:t>
            </a:r>
          </a:p>
          <a:p>
            <a:endParaRPr lang="en-US">
              <a:solidFill>
                <a:srgbClr val="FF6DC6"/>
              </a:solidFill>
            </a:endParaRPr>
          </a:p>
        </p:txBody>
      </p:sp>
      <p:pic>
        <p:nvPicPr>
          <p:cNvPr id="6" name="Picture 5">
            <a:extLst>
              <a:ext uri="{FF2B5EF4-FFF2-40B4-BE49-F238E27FC236}">
                <a16:creationId xmlns:a16="http://schemas.microsoft.com/office/drawing/2014/main" id="{A368B895-DF29-28AB-D10D-CE7DB5CBC248}"/>
              </a:ext>
            </a:extLst>
          </p:cNvPr>
          <p:cNvPicPr>
            <a:picLocks noChangeAspect="1"/>
          </p:cNvPicPr>
          <p:nvPr/>
        </p:nvPicPr>
        <p:blipFill rotWithShape="1">
          <a:blip r:embed="rId2"/>
          <a:srcRect l="7463" t="-145" r="41492" b="37573"/>
          <a:stretch/>
        </p:blipFill>
        <p:spPr>
          <a:xfrm>
            <a:off x="4867394" y="1203722"/>
            <a:ext cx="4427077" cy="3988247"/>
          </a:xfrm>
          <a:prstGeom prst="rect">
            <a:avLst/>
          </a:prstGeom>
        </p:spPr>
      </p:pic>
    </p:spTree>
    <p:extLst>
      <p:ext uri="{BB962C8B-B14F-4D97-AF65-F5344CB8AC3E}">
        <p14:creationId xmlns:p14="http://schemas.microsoft.com/office/powerpoint/2010/main" val="2541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3FDF5-5B9B-D8D9-9472-3AB230DEE9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AADC3F-8767-2C4A-0EC5-6563590C7559}"/>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A6976FE8-DD64-D13A-B5C2-DF36610477B9}"/>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36489792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Autofit/>
          </a:bodyPr>
          <a:lstStyle/>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addBack(1111)</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a:t>
            </a:r>
            <a:r>
              <a:rPr lang="en-US" sz="1400">
                <a:latin typeface="Consolas" panose="020B0609020204030204" pitchFamily="49" charset="0"/>
                <a:cs typeface="Consolas" panose="020B0609020204030204" pitchFamily="49" charset="0"/>
              </a:rPr>
              <a:t>1111</a:t>
            </a:r>
            <a:r>
              <a:rPr lang="en-US" sz="1400">
                <a:solidFill>
                  <a:schemeClr val="bg1">
                    <a:lumMod val="75000"/>
                  </a:schemeClr>
                </a:solidFill>
                <a:latin typeface="Consolas" panose="020B0609020204030204" pitchFamily="49" charset="0"/>
                <a:cs typeface="Consolas" panose="020B0609020204030204" pitchFamily="49" charset="0"/>
              </a:rPr>
              <a:t> </a:t>
            </a:r>
            <a:r>
              <a:rPr lang="en-US" sz="1400">
                <a:solidFill>
                  <a:srgbClr val="FFFFFF">
                    <a:lumMod val="75000"/>
                  </a:srgbClr>
                </a:solidFill>
                <a:latin typeface="Consolas" panose="020B0609020204030204" pitchFamily="49" charset="0"/>
                <a:cs typeface="Consolas" panose="020B0609020204030204" pitchFamily="49" charset="0"/>
              </a:rPr>
              <a:t>null </a:t>
            </a:r>
            <a:r>
              <a:rPr lang="en-US" sz="1400">
                <a:solidFill>
                  <a:schemeClr val="bg1">
                    <a:lumMod val="75000"/>
                  </a:schemeClr>
                </a:solidFill>
                <a:latin typeface="Consolas" panose="020B0609020204030204" pitchFamily="49" charset="0"/>
                <a:cs typeface="Consolas" panose="020B0609020204030204" pitchFamily="49" charset="0"/>
              </a:rPr>
              <a:t>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addBack(2222)</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a:t>
            </a:r>
            <a:r>
              <a:rPr lang="en-US" sz="1400">
                <a:latin typeface="Consolas" panose="020B0609020204030204" pitchFamily="49" charset="0"/>
                <a:cs typeface="Consolas" panose="020B0609020204030204" pitchFamily="49" charset="0"/>
              </a:rPr>
              <a:t>2222 1111 </a:t>
            </a:r>
            <a:r>
              <a:rPr lang="en-US" sz="1400">
                <a:solidFill>
                  <a:schemeClr val="bg1">
                    <a:lumMod val="75000"/>
                  </a:schemeClr>
                </a:solidFill>
                <a:latin typeface="Consolas" panose="020B0609020204030204" pitchFamily="49" charset="0"/>
                <a:cs typeface="Consolas" panose="020B0609020204030204" pitchFamily="49" charset="0"/>
              </a:rPr>
              <a:t>null 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addBack(3333)</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removeFront()</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addFront(4444)</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addFront(5555)</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accent5">
                    <a:lumMod val="75000"/>
                  </a:schemeClr>
                </a:solidFill>
                <a:latin typeface="Consolas" panose="020B0609020204030204" pitchFamily="49" charset="0"/>
                <a:cs typeface="Consolas" panose="020B0609020204030204" pitchFamily="49" charset="0"/>
              </a:rPr>
              <a:t>                                                         // removeBack()</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solidFill>
                  <a:srgbClr val="09B5B6"/>
                </a:solidFill>
                <a:latin typeface="Consolas" panose="020B0609020204030204" pitchFamily="49" charset="0"/>
                <a:cs typeface="Consolas" panose="020B0609020204030204" pitchFamily="49" charset="0"/>
              </a:rPr>
              <a:t> </a:t>
            </a:r>
            <a:r>
              <a:rPr lang="en-US" sz="1400">
                <a:latin typeface="Consolas" panose="020B0609020204030204" pitchFamily="49" charset="0"/>
                <a:cs typeface="Consolas" panose="020B0609020204030204" pitchFamily="49" charset="0"/>
              </a:rPr>
              <a:t>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p:txBody>
      </p:sp>
      <p:cxnSp>
        <p:nvCxnSpPr>
          <p:cNvPr id="36" name="Straight Connector 35">
            <a:extLst>
              <a:ext uri="{FF2B5EF4-FFF2-40B4-BE49-F238E27FC236}">
                <a16:creationId xmlns:a16="http://schemas.microsoft.com/office/drawing/2014/main" id="{3B4A1F2D-F13F-2F24-EB0C-F987EB9A851C}"/>
              </a:ext>
            </a:extLst>
          </p:cNvPr>
          <p:cNvCxnSpPr>
            <a:cxnSpLocks/>
          </p:cNvCxnSpPr>
          <p:nvPr/>
        </p:nvCxnSpPr>
        <p:spPr>
          <a:xfrm>
            <a:off x="2713037" y="2271926"/>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32244A-AC03-16B4-4738-18927BC7687D}"/>
              </a:ext>
            </a:extLst>
          </p:cNvPr>
          <p:cNvCxnSpPr>
            <a:cxnSpLocks/>
          </p:cNvCxnSpPr>
          <p:nvPr/>
        </p:nvCxnSpPr>
        <p:spPr>
          <a:xfrm>
            <a:off x="2216647" y="22741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466150-D023-5647-EA84-63B576D35EEF}"/>
              </a:ext>
            </a:extLst>
          </p:cNvPr>
          <p:cNvCxnSpPr>
            <a:cxnSpLocks/>
          </p:cNvCxnSpPr>
          <p:nvPr/>
        </p:nvCxnSpPr>
        <p:spPr>
          <a:xfrm>
            <a:off x="2704799" y="3779451"/>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B3F33B-E6C8-8611-F59E-C44145ED26E0}"/>
              </a:ext>
            </a:extLst>
          </p:cNvPr>
          <p:cNvCxnSpPr>
            <a:cxnSpLocks/>
          </p:cNvCxnSpPr>
          <p:nvPr/>
        </p:nvCxnSpPr>
        <p:spPr>
          <a:xfrm>
            <a:off x="1722376" y="3781636"/>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89C60-2B12-F87F-3A4C-251017A3DE25}"/>
              </a:ext>
            </a:extLst>
          </p:cNvPr>
          <p:cNvCxnSpPr>
            <a:cxnSpLocks/>
          </p:cNvCxnSpPr>
          <p:nvPr/>
        </p:nvCxnSpPr>
        <p:spPr>
          <a:xfrm>
            <a:off x="2227001" y="327694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65797F-8872-7DDC-20DC-869D2C7A6E00}"/>
              </a:ext>
            </a:extLst>
          </p:cNvPr>
          <p:cNvCxnSpPr>
            <a:cxnSpLocks/>
          </p:cNvCxnSpPr>
          <p:nvPr/>
        </p:nvCxnSpPr>
        <p:spPr>
          <a:xfrm>
            <a:off x="1722376" y="3279128"/>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D3032-8C4E-3238-9263-5FDCBF3B67BE}"/>
              </a:ext>
            </a:extLst>
          </p:cNvPr>
          <p:cNvCxnSpPr>
            <a:cxnSpLocks/>
          </p:cNvCxnSpPr>
          <p:nvPr/>
        </p:nvCxnSpPr>
        <p:spPr>
          <a:xfrm>
            <a:off x="3199073" y="4298435"/>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F9F41-90AC-3C05-B117-76026CFBE697}"/>
              </a:ext>
            </a:extLst>
          </p:cNvPr>
          <p:cNvCxnSpPr>
            <a:cxnSpLocks/>
          </p:cNvCxnSpPr>
          <p:nvPr/>
        </p:nvCxnSpPr>
        <p:spPr>
          <a:xfrm>
            <a:off x="1722376" y="4300620"/>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F776C7-4980-2BAE-7871-E5A2C829B70D}"/>
              </a:ext>
            </a:extLst>
          </p:cNvPr>
          <p:cNvCxnSpPr>
            <a:cxnSpLocks/>
          </p:cNvCxnSpPr>
          <p:nvPr/>
        </p:nvCxnSpPr>
        <p:spPr>
          <a:xfrm>
            <a:off x="3215545" y="4817419"/>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048A55-8C64-6968-EE6A-00DFD0E06E01}"/>
              </a:ext>
            </a:extLst>
          </p:cNvPr>
          <p:cNvCxnSpPr>
            <a:cxnSpLocks/>
          </p:cNvCxnSpPr>
          <p:nvPr/>
        </p:nvCxnSpPr>
        <p:spPr>
          <a:xfrm>
            <a:off x="2224884" y="4819604"/>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874330-BEE1-D771-3F62-DAA9672B47F3}"/>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D1B2C-238E-36CB-C1CA-1494F9966AB6}"/>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1055E28-4DD4-C811-2CE7-62218B92F185}"/>
              </a:ext>
            </a:extLst>
          </p:cNvPr>
          <p:cNvCxnSpPr>
            <a:cxnSpLocks/>
          </p:cNvCxnSpPr>
          <p:nvPr/>
        </p:nvCxnSpPr>
        <p:spPr>
          <a:xfrm>
            <a:off x="2703639" y="175032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173A68-9F10-5E7E-7E9C-446F83C57792}"/>
              </a:ext>
            </a:extLst>
          </p:cNvPr>
          <p:cNvCxnSpPr>
            <a:cxnSpLocks/>
          </p:cNvCxnSpPr>
          <p:nvPr/>
        </p:nvCxnSpPr>
        <p:spPr>
          <a:xfrm>
            <a:off x="2703639" y="17800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ABCF-7566-8DAD-208A-82929558C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F75EFE-44F7-1F27-84BA-517A28785611}"/>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8" name="Content Placeholder 3">
            <a:extLst>
              <a:ext uri="{FF2B5EF4-FFF2-40B4-BE49-F238E27FC236}">
                <a16:creationId xmlns:a16="http://schemas.microsoft.com/office/drawing/2014/main" id="{FB3E5993-7967-0584-1888-03D94F84B460}"/>
              </a:ext>
            </a:extLst>
          </p:cNvPr>
          <p:cNvSpPr>
            <a:spLocks noGrp="1"/>
          </p:cNvSpPr>
          <p:nvPr>
            <p:ph sz="quarter" idx="10"/>
          </p:nvPr>
        </p:nvSpPr>
        <p:spPr/>
        <p:txBody>
          <a:bodyPr>
            <a:noAutofit/>
          </a:bodyPr>
          <a:lstStyle/>
          <a:p>
            <a:pPr marL="0" indent="0">
              <a:buNone/>
            </a:pPr>
            <a:endParaRPr lang="en-US" sz="1400">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solidFill>
                  <a:srgbClr val="007B00"/>
                </a:solidFill>
                <a:latin typeface="Consolas" panose="020B0609020204030204" pitchFamily="49" charset="0"/>
                <a:cs typeface="Consolas" panose="020B0609020204030204" pitchFamily="49" charset="0"/>
              </a:rPr>
              <a:t>                                                        </a:t>
            </a:r>
          </a:p>
        </p:txBody>
      </p:sp>
      <p:sp>
        <p:nvSpPr>
          <p:cNvPr id="12" name="TextBox 11">
            <a:extLst>
              <a:ext uri="{FF2B5EF4-FFF2-40B4-BE49-F238E27FC236}">
                <a16:creationId xmlns:a16="http://schemas.microsoft.com/office/drawing/2014/main" id="{63D90214-4A9F-AD77-D373-D4C1DD3F7B77}"/>
              </a:ext>
            </a:extLst>
          </p:cNvPr>
          <p:cNvSpPr txBox="1"/>
          <p:nvPr/>
        </p:nvSpPr>
        <p:spPr>
          <a:xfrm>
            <a:off x="763157" y="3215760"/>
            <a:ext cx="1489694" cy="338554"/>
          </a:xfrm>
          <a:prstGeom prst="rect">
            <a:avLst/>
          </a:prstGeom>
          <a:noFill/>
        </p:spPr>
        <p:txBody>
          <a:bodyPr wrap="square" rtlCol="0">
            <a:spAutoFit/>
          </a:bodyPr>
          <a:lstStyle/>
          <a:p>
            <a:pPr algn="ctr"/>
            <a:r>
              <a:rPr lang="en-US" sz="1600" b="1">
                <a:solidFill>
                  <a:schemeClr val="accent5">
                    <a:lumMod val="50000"/>
                  </a:schemeClr>
                </a:solidFill>
                <a:latin typeface="Consolas" panose="020B0609020204030204" pitchFamily="49" charset="0"/>
                <a:cs typeface="Consolas" panose="020B0609020204030204" pitchFamily="49" charset="0"/>
              </a:rPr>
              <a:t>int</a:t>
            </a:r>
            <a:r>
              <a:rPr lang="en-US" sz="1600">
                <a:solidFill>
                  <a:schemeClr val="accent5">
                    <a:lumMod val="50000"/>
                  </a:schemeClr>
                </a:solidFill>
                <a:latin typeface="Consolas" panose="020B0609020204030204" pitchFamily="49" charset="0"/>
                <a:cs typeface="Consolas" panose="020B0609020204030204" pitchFamily="49" charset="0"/>
              </a:rPr>
              <a:t> back;</a:t>
            </a:r>
          </a:p>
        </p:txBody>
      </p:sp>
      <p:sp>
        <p:nvSpPr>
          <p:cNvPr id="13" name="TextBox 12">
            <a:extLst>
              <a:ext uri="{FF2B5EF4-FFF2-40B4-BE49-F238E27FC236}">
                <a16:creationId xmlns:a16="http://schemas.microsoft.com/office/drawing/2014/main" id="{24CA84A8-BB77-F6E6-E023-296FA748DAB1}"/>
              </a:ext>
            </a:extLst>
          </p:cNvPr>
          <p:cNvSpPr txBox="1"/>
          <p:nvPr/>
        </p:nvSpPr>
        <p:spPr>
          <a:xfrm>
            <a:off x="2133892" y="3074587"/>
            <a:ext cx="1489687" cy="338554"/>
          </a:xfrm>
          <a:prstGeom prst="rect">
            <a:avLst/>
          </a:prstGeom>
          <a:noFill/>
        </p:spPr>
        <p:txBody>
          <a:bodyPr wrap="square" rtlCol="0">
            <a:spAutoFit/>
          </a:bodyPr>
          <a:lstStyle/>
          <a:p>
            <a:pPr algn="ctr"/>
            <a:r>
              <a:rPr lang="en-US" sz="1600" b="1">
                <a:solidFill>
                  <a:schemeClr val="tx2">
                    <a:lumMod val="75000"/>
                  </a:schemeClr>
                </a:solidFill>
                <a:latin typeface="Consolas" panose="020B0609020204030204" pitchFamily="49" charset="0"/>
                <a:cs typeface="Consolas" panose="020B0609020204030204" pitchFamily="49" charset="0"/>
              </a:rPr>
              <a:t>int</a:t>
            </a:r>
            <a:r>
              <a:rPr lang="en-US" sz="1600">
                <a:solidFill>
                  <a:schemeClr val="tx2">
                    <a:lumMod val="75000"/>
                  </a:schemeClr>
                </a:solidFill>
                <a:latin typeface="Consolas" panose="020B0609020204030204" pitchFamily="49" charset="0"/>
                <a:cs typeface="Consolas" panose="020B0609020204030204" pitchFamily="49" charset="0"/>
              </a:rPr>
              <a:t> front;</a:t>
            </a:r>
          </a:p>
        </p:txBody>
      </p:sp>
      <p:cxnSp>
        <p:nvCxnSpPr>
          <p:cNvPr id="14" name="Straight Connector 13">
            <a:extLst>
              <a:ext uri="{FF2B5EF4-FFF2-40B4-BE49-F238E27FC236}">
                <a16:creationId xmlns:a16="http://schemas.microsoft.com/office/drawing/2014/main" id="{A9E5A9A8-3D23-5CD2-85A1-D0F843EB0D7F}"/>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DABDA1-E4BB-8458-0F05-8F49EDFBA340}"/>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482C66-1973-5038-004A-58A567973867}"/>
              </a:ext>
            </a:extLst>
          </p:cNvPr>
          <p:cNvCxnSpPr>
            <a:cxnSpLocks/>
          </p:cNvCxnSpPr>
          <p:nvPr/>
        </p:nvCxnSpPr>
        <p:spPr>
          <a:xfrm flipV="1">
            <a:off x="1722376" y="2850292"/>
            <a:ext cx="197141" cy="365468"/>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AD13F3F-2839-88F6-C429-15C11F018C57}"/>
              </a:ext>
            </a:extLst>
          </p:cNvPr>
          <p:cNvCxnSpPr>
            <a:cxnSpLocks/>
          </p:cNvCxnSpPr>
          <p:nvPr/>
        </p:nvCxnSpPr>
        <p:spPr>
          <a:xfrm>
            <a:off x="2896309" y="2850292"/>
            <a:ext cx="52837" cy="255373"/>
          </a:xfrm>
          <a:prstGeom prst="line">
            <a:avLst/>
          </a:prstGeom>
          <a:ln w="1905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27C4E9D6-E454-C5D9-D171-BC023ECD2E55}"/>
              </a:ext>
            </a:extLst>
          </p:cNvPr>
          <p:cNvSpPr txBox="1"/>
          <p:nvPr/>
        </p:nvSpPr>
        <p:spPr>
          <a:xfrm>
            <a:off x="3711563" y="2977978"/>
            <a:ext cx="3860157" cy="830997"/>
          </a:xfrm>
          <a:prstGeom prst="rect">
            <a:avLst/>
          </a:prstGeom>
          <a:noFill/>
          <a:ln>
            <a:solidFill>
              <a:schemeClr val="tx1"/>
            </a:solidFill>
          </a:ln>
        </p:spPr>
        <p:txBody>
          <a:bodyPr wrap="square" rtlCol="0">
            <a:spAutoFit/>
          </a:bodyPr>
          <a:lstStyle/>
          <a:p>
            <a:r>
              <a:rPr lang="en-US" sz="1600" b="1"/>
              <a:t>note: </a:t>
            </a:r>
            <a:r>
              <a:rPr lang="en-US" sz="1600"/>
              <a:t>many possible implementations;</a:t>
            </a:r>
          </a:p>
          <a:p>
            <a:r>
              <a:rPr lang="en-US" sz="1600" b="1"/>
              <a:t>key point:</a:t>
            </a:r>
            <a:r>
              <a:rPr lang="en-US" sz="1600"/>
              <a:t> you have to keep track of back and front somehow</a:t>
            </a:r>
          </a:p>
        </p:txBody>
      </p:sp>
      <p:sp>
        <p:nvSpPr>
          <p:cNvPr id="40" name="TextBox 39">
            <a:extLst>
              <a:ext uri="{FF2B5EF4-FFF2-40B4-BE49-F238E27FC236}">
                <a16:creationId xmlns:a16="http://schemas.microsoft.com/office/drawing/2014/main" id="{377C9CE1-C80B-A7C2-1597-8CBB2B4BF37F}"/>
              </a:ext>
            </a:extLst>
          </p:cNvPr>
          <p:cNvSpPr txBox="1"/>
          <p:nvPr/>
        </p:nvSpPr>
        <p:spPr>
          <a:xfrm>
            <a:off x="3851514" y="1186793"/>
            <a:ext cx="4922096" cy="1255728"/>
          </a:xfrm>
          <a:prstGeom prst="rect">
            <a:avLst/>
          </a:prstGeom>
          <a:noFill/>
          <a:ln>
            <a:solidFill>
              <a:schemeClr val="tx1"/>
            </a:solidFill>
          </a:ln>
        </p:spPr>
        <p:txBody>
          <a:bodyPr wrap="square">
            <a:spAutoFit/>
          </a:bodyPr>
          <a:lstStyle/>
          <a:p>
            <a:pPr marR="0" lvl="0" algn="l" defTabSz="342886" rtl="0" eaLnBrk="1" fontAlgn="auto" latinLnBrk="0" hangingPunct="1">
              <a:lnSpc>
                <a:spcPct val="100000"/>
              </a:lnSpc>
              <a:spcBef>
                <a:spcPct val="20000"/>
              </a:spcBef>
              <a:spcAft>
                <a:spcPts val="0"/>
              </a:spcAft>
              <a:buClr>
                <a:srgbClr val="FFFFFF">
                  <a:lumMod val="65000"/>
                </a:srgbClr>
              </a:buClr>
              <a:buSzTx/>
              <a:tabLst/>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a:solidFill>
                  <a:srgbClr val="FF6DC6"/>
                </a:solidFill>
                <a:latin typeface="Arial"/>
                <a:ea typeface="Segoe UI Emoji" panose="020B0502040204020203" pitchFamily="34" charset="0"/>
              </a:rPr>
              <a:t>does this waste space?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(in the worst case)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(relative to an array list)</a:t>
            </a:r>
          </a:p>
          <a:p>
            <a:pPr defTabSz="342886">
              <a:spcBef>
                <a:spcPct val="20000"/>
              </a:spcBef>
              <a:buClr>
                <a:srgbClr val="FFFFFF">
                  <a:lumMod val="65000"/>
                </a:srgbClr>
              </a:buClr>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kumimoji="0" lang="en-US" sz="1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can we fix this?</a:t>
            </a:r>
          </a:p>
        </p:txBody>
      </p:sp>
    </p:spTree>
    <p:extLst>
      <p:ext uri="{BB962C8B-B14F-4D97-AF65-F5344CB8AC3E}">
        <p14:creationId xmlns:p14="http://schemas.microsoft.com/office/powerpoint/2010/main" val="1819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BA98-39AC-A79D-DE8F-9773E805EB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4B2A2F-D4A0-CE94-D4B7-3AC7BEE88D32}"/>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2710495A-F1DA-3743-0384-E4215F94D459}"/>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solidFill>
                  <a:schemeClr val="bg1">
                    <a:lumMod val="75000"/>
                  </a:schemeClr>
                </a:solidFill>
                <a:latin typeface="Consolas" panose="020B0609020204030204" pitchFamily="49" charset="0"/>
                <a:cs typeface="Consolas" panose="020B0609020204030204" pitchFamily="49" charset="0"/>
              </a:rPr>
              <a:t>null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solidFill>
                  <a:schemeClr val="bg1">
                    <a:lumMod val="75000"/>
                  </a:schemeClr>
                </a:solidFill>
                <a:latin typeface="Consolas" panose="020B0609020204030204" pitchFamily="49" charset="0"/>
                <a:cs typeface="Consolas" panose="020B0609020204030204" pitchFamily="49" charset="0"/>
              </a:rPr>
              <a:t>null      null      null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6FE8F07A-0675-8B5E-2823-731FF9EA7E53}"/>
              </a:ext>
            </a:extLst>
          </p:cNvPr>
          <p:cNvCxnSpPr>
            <a:cxnSpLocks/>
          </p:cNvCxnSpPr>
          <p:nvPr/>
        </p:nvCxnSpPr>
        <p:spPr>
          <a:xfrm flipV="1">
            <a:off x="3691566" y="1450838"/>
            <a:ext cx="420129" cy="27184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71B76-AF35-0600-C44C-4FA79626FAB9}"/>
              </a:ext>
            </a:extLst>
          </p:cNvPr>
          <p:cNvCxnSpPr>
            <a:cxnSpLocks/>
          </p:cNvCxnSpPr>
          <p:nvPr/>
        </p:nvCxnSpPr>
        <p:spPr>
          <a:xfrm flipH="1" flipV="1">
            <a:off x="5914378" y="2145033"/>
            <a:ext cx="123568" cy="446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7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3FC2C-0C4C-1FDF-08FF-C0AD307612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A938A-0125-08F9-75EB-4037885BA68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4FFA0DDC-5B6E-FD8C-1755-82A8FEC06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581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6D2F-AD13-871F-D85F-3E295C29C0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076E78-15CA-A2E8-FA9A-58FC2F1591BC}"/>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57FDA16B-3ACE-BB3D-4894-E7AF0AC3EBF1}"/>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latin typeface="Consolas" panose="020B0609020204030204" pitchFamily="49" charset="0"/>
                <a:cs typeface="Consolas" panose="020B0609020204030204" pitchFamily="49" charset="0"/>
              </a:rPr>
              <a:t>6666</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5555     </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8888</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7777</a:t>
            </a:r>
            <a:r>
              <a:rPr lang="en-US" sz="7200">
                <a:solidFill>
                  <a:schemeClr val="bg1">
                    <a:lumMod val="75000"/>
                  </a:schemeClr>
                </a:solidFill>
                <a:latin typeface="Consolas" panose="020B0609020204030204" pitchFamily="49" charset="0"/>
                <a:cs typeface="Consolas" panose="020B0609020204030204" pitchFamily="49" charset="0"/>
              </a:rPr>
              <a:t>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4E753032-3EB8-D23A-3067-9AB10DD6B4F6}"/>
              </a:ext>
            </a:extLst>
          </p:cNvPr>
          <p:cNvCxnSpPr>
            <a:cxnSpLocks/>
          </p:cNvCxnSpPr>
          <p:nvPr/>
        </p:nvCxnSpPr>
        <p:spPr>
          <a:xfrm flipV="1">
            <a:off x="3185723" y="2407534"/>
            <a:ext cx="32039" cy="4753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7D862-63F1-3498-8060-6E5BE94FB7D8}"/>
              </a:ext>
            </a:extLst>
          </p:cNvPr>
          <p:cNvCxnSpPr>
            <a:cxnSpLocks/>
          </p:cNvCxnSpPr>
          <p:nvPr/>
        </p:nvCxnSpPr>
        <p:spPr>
          <a:xfrm flipH="1" flipV="1">
            <a:off x="3472405" y="3669175"/>
            <a:ext cx="405790" cy="38279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19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8AD-FAD4-A21A-CDB8-87EC7FC21993}"/>
              </a:ext>
            </a:extLst>
          </p:cNvPr>
          <p:cNvSpPr>
            <a:spLocks noGrp="1"/>
          </p:cNvSpPr>
          <p:nvPr>
            <p:ph type="title"/>
          </p:nvPr>
        </p:nvSpPr>
        <p:spPr/>
        <p:txBody>
          <a:bodyPr/>
          <a:lstStyle/>
          <a:p>
            <a:r>
              <a:rPr lang="en-US"/>
              <a:t>big picture lesson </a:t>
            </a:r>
          </a:p>
        </p:txBody>
      </p:sp>
    </p:spTree>
    <p:extLst>
      <p:ext uri="{BB962C8B-B14F-4D97-AF65-F5344CB8AC3E}">
        <p14:creationId xmlns:p14="http://schemas.microsoft.com/office/powerpoint/2010/main" val="28831491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F69B12-E83D-78C3-6487-B2367BF47760}"/>
              </a:ext>
            </a:extLst>
          </p:cNvPr>
          <p:cNvSpPr>
            <a:spLocks noGrp="1"/>
          </p:cNvSpPr>
          <p:nvPr>
            <p:ph type="title"/>
          </p:nvPr>
        </p:nvSpPr>
        <p:spPr/>
        <p:txBody>
          <a:bodyPr/>
          <a:lstStyle/>
          <a:p>
            <a:r>
              <a:rPr lang="en-US" sz="4000"/>
              <a:t>once you get past CS136,</a:t>
            </a:r>
            <a:br>
              <a:rPr lang="en-US" sz="4000"/>
            </a:br>
            <a:r>
              <a:rPr lang="en-US" sz="4000"/>
              <a:t>data structures are acually kind of rich and complicated and messy</a:t>
            </a:r>
          </a:p>
        </p:txBody>
      </p:sp>
    </p:spTree>
    <p:extLst>
      <p:ext uri="{BB962C8B-B14F-4D97-AF65-F5344CB8AC3E}">
        <p14:creationId xmlns:p14="http://schemas.microsoft.com/office/powerpoint/2010/main" val="38992807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0D13D-D0CF-2851-56B3-4F3287931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73050"/>
            <a:ext cx="87630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133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4DDCD-7CE2-B0CC-13D6-5A7765EA3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099C5-7985-186C-CBE4-A5A363CDB909}"/>
              </a:ext>
            </a:extLst>
          </p:cNvPr>
          <p:cNvSpPr>
            <a:spLocks noGrp="1"/>
          </p:cNvSpPr>
          <p:nvPr>
            <p:ph type="title"/>
          </p:nvPr>
        </p:nvSpPr>
        <p:spPr/>
        <p:txBody>
          <a:bodyPr/>
          <a:lstStyle/>
          <a:p>
            <a:r>
              <a:rPr lang="en-US" sz="7200"/>
              <a:t>Java vs. C philosophy</a:t>
            </a:r>
            <a:br>
              <a:rPr lang="en-US" sz="7200"/>
            </a:br>
            <a:r>
              <a:rPr lang="en-US" sz="7200"/>
              <a:t>of data structures</a:t>
            </a:r>
          </a:p>
        </p:txBody>
      </p:sp>
    </p:spTree>
    <p:extLst>
      <p:ext uri="{BB962C8B-B14F-4D97-AF65-F5344CB8AC3E}">
        <p14:creationId xmlns:p14="http://schemas.microsoft.com/office/powerpoint/2010/main" val="40162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AA2E-A249-4650-DFF5-C8913FAE6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21EC-34F4-522C-E499-DF6FCF483FA7}"/>
              </a:ext>
            </a:extLst>
          </p:cNvPr>
          <p:cNvSpPr>
            <a:spLocks noGrp="1"/>
          </p:cNvSpPr>
          <p:nvPr>
            <p:ph type="title"/>
          </p:nvPr>
        </p:nvSpPr>
        <p:spPr/>
        <p:txBody>
          <a:bodyPr/>
          <a:lstStyle/>
          <a:p>
            <a:r>
              <a:rPr lang="en-US"/>
              <a:t>[scavenger hunt]</a:t>
            </a:r>
          </a:p>
        </p:txBody>
      </p:sp>
    </p:spTree>
    <p:extLst>
      <p:ext uri="{BB962C8B-B14F-4D97-AF65-F5344CB8AC3E}">
        <p14:creationId xmlns:p14="http://schemas.microsoft.com/office/powerpoint/2010/main" val="5017947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10BE4-3418-BDAB-4D28-85E330529A80}"/>
              </a:ext>
            </a:extLst>
          </p:cNvPr>
          <p:cNvSpPr>
            <a:spLocks noGrp="1"/>
          </p:cNvSpPr>
          <p:nvPr>
            <p:ph type="title"/>
          </p:nvPr>
        </p:nvSpPr>
        <p:spPr/>
        <p:txBody>
          <a:bodyPr/>
          <a:lstStyle/>
          <a:p>
            <a:r>
              <a:rPr lang="en-US" sz="4000"/>
              <a:t>can i call </a:t>
            </a:r>
            <a:r>
              <a:rPr lang="en-US" sz="4000">
                <a:latin typeface="+mj-lt"/>
              </a:rPr>
              <a:t>get(...)</a:t>
            </a:r>
            <a:r>
              <a:rPr lang="en-US" sz="4000"/>
              <a:t> or </a:t>
            </a:r>
            <a:r>
              <a:rPr lang="en-US" sz="4000">
                <a:latin typeface="+mj-lt"/>
              </a:rPr>
              <a:t>set(...)</a:t>
            </a:r>
            <a:r>
              <a:rPr lang="en-US" sz="4000"/>
              <a:t> on Java's </a:t>
            </a:r>
            <a:r>
              <a:rPr lang="en-US" sz="4000">
                <a:latin typeface="+mj-lt"/>
              </a:rPr>
              <a:t>ArrayDeque</a:t>
            </a:r>
            <a:r>
              <a:rPr lang="en-US" sz="4000"/>
              <a:t>?</a:t>
            </a:r>
            <a:br>
              <a:rPr lang="en-US" sz="4000"/>
            </a:br>
            <a:br>
              <a:rPr lang="en-US" sz="4000"/>
            </a:br>
            <a:r>
              <a:rPr lang="en-US" sz="4000"/>
              <a:t>why or why not?</a:t>
            </a:r>
          </a:p>
        </p:txBody>
      </p:sp>
    </p:spTree>
    <p:extLst>
      <p:ext uri="{BB962C8B-B14F-4D97-AF65-F5344CB8AC3E}">
        <p14:creationId xmlns:p14="http://schemas.microsoft.com/office/powerpoint/2010/main" val="39621052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B6CE-5719-3AC9-D037-C29A95E97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1D6B1-7621-4469-CFF6-67D870173DD7}"/>
              </a:ext>
            </a:extLst>
          </p:cNvPr>
          <p:cNvSpPr>
            <a:spLocks noGrp="1"/>
          </p:cNvSpPr>
          <p:nvPr>
            <p:ph type="title"/>
          </p:nvPr>
        </p:nvSpPr>
        <p:spPr/>
        <p:txBody>
          <a:bodyPr/>
          <a:lstStyle/>
          <a:p>
            <a:pPr algn="l"/>
            <a:r>
              <a:rPr lang="en-US" sz="6600"/>
              <a:t>fun friday menu</a:t>
            </a:r>
            <a:br>
              <a:rPr lang="en-US" sz="6600"/>
            </a:br>
            <a:r>
              <a:rPr lang="en-US" sz="2800"/>
              <a:t>- jim rants about comments and syntax highlighting</a:t>
            </a:r>
            <a:br>
              <a:rPr lang="en-US" sz="2800"/>
            </a:br>
            <a:r>
              <a:rPr lang="en-US" sz="2800"/>
              <a:t>- jim codes </a:t>
            </a:r>
            <a:r>
              <a:rPr lang="en-US" sz="1400"/>
              <a:t>(some of)</a:t>
            </a:r>
            <a:r>
              <a:rPr lang="en-US" sz="2800"/>
              <a:t> microsoft paint from scratch</a:t>
            </a:r>
            <a:br>
              <a:rPr lang="en-US" sz="2800"/>
            </a:br>
            <a:r>
              <a:rPr lang="en-US" sz="2800"/>
              <a:t>- jim updates you on his CAD software</a:t>
            </a:r>
            <a:br>
              <a:rPr lang="en-US" sz="2800"/>
            </a:br>
            <a:r>
              <a:rPr lang="en-US" sz="2800"/>
              <a:t>- jim talks about </a:t>
            </a:r>
            <a:r>
              <a:rPr lang="en-US" sz="2800" b="1"/>
              <a:t>usage code</a:t>
            </a:r>
            <a:br>
              <a:rPr lang="en-US" sz="2800"/>
            </a:br>
            <a:r>
              <a:rPr lang="en-US" sz="2800"/>
              <a:t>- jim talks about his favorite element</a:t>
            </a:r>
            <a:br>
              <a:rPr lang="en-US" sz="2800"/>
            </a:br>
            <a:r>
              <a:rPr lang="en-US" sz="2800"/>
              <a:t>- jim reads aloud from grugbrain.dev</a:t>
            </a:r>
            <a:br>
              <a:rPr lang="en-US" sz="2800"/>
            </a:br>
            <a:r>
              <a:rPr kumimoji="0" lang="en-US" sz="2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talks incoherently about Vim</a:t>
            </a:r>
            <a:endParaRPr lang="en-US" sz="6600"/>
          </a:p>
        </p:txBody>
      </p:sp>
    </p:spTree>
    <p:extLst>
      <p:ext uri="{BB962C8B-B14F-4D97-AF65-F5344CB8AC3E}">
        <p14:creationId xmlns:p14="http://schemas.microsoft.com/office/powerpoint/2010/main" val="5164890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FCD1-ABE6-3B99-B2FC-AD15CC6F8E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1E13A8-A1FB-E73D-97DC-970D33837AFF}"/>
              </a:ext>
            </a:extLst>
          </p:cNvPr>
          <p:cNvSpPr>
            <a:spLocks noGrp="1"/>
          </p:cNvSpPr>
          <p:nvPr>
            <p:ph type="title"/>
          </p:nvPr>
        </p:nvSpPr>
        <p:spPr/>
        <p:txBody>
          <a:bodyPr/>
          <a:lstStyle/>
          <a:p>
            <a:r>
              <a:rPr lang="en-US" sz="6600"/>
              <a:t>Tungsten </a:t>
            </a:r>
            <a:r>
              <a:rPr lang="en-US" sz="5400"/>
              <a:t>queube</a:t>
            </a:r>
            <a:r>
              <a:rPr lang="en-US" sz="8000"/>
              <a:t> </a:t>
            </a:r>
            <a:r>
              <a:rPr lang="en-US" sz="4800"/>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a:t>
            </a:r>
            <a:r>
              <a:rPr kumimoji="0" lang="en-US" sz="2000" b="1" i="0" u="none" strike="noStrike" kern="1200" cap="none" spc="0" normalizeH="0" noProof="0">
                <a:ln>
                  <a:noFill/>
                </a:ln>
                <a:solidFill>
                  <a:srgbClr val="FFFFFF"/>
                </a:solidFill>
                <a:effectLst/>
                <a:uLnTx/>
                <a:uFillTx/>
                <a:latin typeface="Arial"/>
                <a:ea typeface="Segoe UI Emoji" panose="020B0502040204020203" pitchFamily="34" charset="0"/>
                <a:cs typeface="+mj-cs"/>
              </a:rPr>
              <a:t>hard</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t>did you know the density of Tungsten is 19.25 g/cm</a:t>
            </a:r>
            <a:r>
              <a:rPr lang="en-US" sz="2000" baseline="30000"/>
              <a:t>3</a:t>
            </a:r>
            <a:r>
              <a:rPr lang="en-US" sz="2000"/>
              <a:t>?</a:t>
            </a:r>
            <a:br>
              <a:rPr lang="en-US" sz="2000"/>
            </a:br>
            <a:r>
              <a:rPr lang="en-US" sz="2000"/>
              <a:t>that's really </a:t>
            </a:r>
            <a:r>
              <a:rPr lang="en-US" sz="2000" b="1"/>
              <a:t>dense</a:t>
            </a:r>
            <a:r>
              <a:rPr lang="en-US" sz="2000"/>
              <a:t>!—almost as dense as gold! (Gold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not suuper cheap (cube from the Amazon.com was $60) but Tungsten is also not like...</a:t>
            </a:r>
            <a:r>
              <a:rPr lang="en-US" sz="2000" i="1">
                <a:solidFill>
                  <a:srgbClr val="FFFFFF"/>
                </a:solidFill>
                <a:latin typeface="Arial"/>
              </a:rPr>
              <a:t>expensive</a:t>
            </a:r>
            <a:br>
              <a:rPr lang="en-US" sz="2000">
                <a:solidFill>
                  <a:srgbClr val="FFFFFF"/>
                </a:solidFill>
                <a:latin typeface="Arial"/>
              </a:rPr>
            </a:br>
            <a:br>
              <a:rPr lang="en-US" sz="2000">
                <a:solidFill>
                  <a:srgbClr val="FFFFFF"/>
                </a:solidFill>
                <a:latin typeface="Arial"/>
              </a:rPr>
            </a:br>
            <a:r>
              <a:rPr lang="en-US" sz="28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13034447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bide End Mills - Union Tool Europe S.A.">
            <a:extLst>
              <a:ext uri="{FF2B5EF4-FFF2-40B4-BE49-F238E27FC236}">
                <a16:creationId xmlns:a16="http://schemas.microsoft.com/office/drawing/2014/main" id="{33F82B9C-506E-D53A-F0CD-0698F5F83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0"/>
            <a:ext cx="7712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1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19FC7-7B1A-80CB-BBAC-776BD307B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2AF88-4BCF-A566-9FEF-0068DD6C88B7}"/>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42231123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43DBCF3A-7245-7669-2598-B44BB5B3F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0"/>
            <a:ext cx="77343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58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streak High Velocity Missile - British Military Weapons">
            <a:extLst>
              <a:ext uri="{FF2B5EF4-FFF2-40B4-BE49-F238E27FC236}">
                <a16:creationId xmlns:a16="http://schemas.microsoft.com/office/drawing/2014/main" id="{53ACE52D-4BD1-DD8A-84EC-23578C188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12" y="2571750"/>
            <a:ext cx="3715407" cy="2476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rstreak - Wikipedia">
            <a:extLst>
              <a:ext uri="{FF2B5EF4-FFF2-40B4-BE49-F238E27FC236}">
                <a16:creationId xmlns:a16="http://schemas.microsoft.com/office/drawing/2014/main" id="{1EF8C813-02AE-BDEE-101A-DBD4D1AB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86" y="260351"/>
            <a:ext cx="3359533" cy="2231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658E6EDA-EFCB-9C26-F51F-D29E7C13E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581292" y="714046"/>
            <a:ext cx="4953876" cy="37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514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ngsten Fake Gold exists : r/Gold">
            <a:extLst>
              <a:ext uri="{FF2B5EF4-FFF2-40B4-BE49-F238E27FC236}">
                <a16:creationId xmlns:a16="http://schemas.microsoft.com/office/drawing/2014/main" id="{634C7A5A-AE53-A5C4-DDD7-3925F0FFC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143" y="797803"/>
            <a:ext cx="1996238" cy="3547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s gold prices rise, watch out for fake gold bars with tungsten cores, and  other scams. - Owning Gold">
            <a:extLst>
              <a:ext uri="{FF2B5EF4-FFF2-40B4-BE49-F238E27FC236}">
                <a16:creationId xmlns:a16="http://schemas.microsoft.com/office/drawing/2014/main" id="{514E9DC4-AFD5-C0D0-6A9D-F70383D47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19" y="535411"/>
            <a:ext cx="3335951" cy="2157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uyer beware. : r/Gold">
            <a:extLst>
              <a:ext uri="{FF2B5EF4-FFF2-40B4-BE49-F238E27FC236}">
                <a16:creationId xmlns:a16="http://schemas.microsoft.com/office/drawing/2014/main" id="{84058EFB-89F7-4A74-1047-F624E67D4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542" y="220630"/>
            <a:ext cx="2962275" cy="2786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tungsten filled counterfiet American Gold Eagle. The coin weighs the  correct amount, because gold and tungsten have a similar density. :  r/Silverbugs">
            <a:extLst>
              <a:ext uri="{FF2B5EF4-FFF2-40B4-BE49-F238E27FC236}">
                <a16:creationId xmlns:a16="http://schemas.microsoft.com/office/drawing/2014/main" id="{6C1A5D26-D6D0-0374-018D-CA193739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05" y="2819316"/>
            <a:ext cx="2962275" cy="222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B4996C6-7B55-FE9B-A6AB-3495354BDE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542" y="3099650"/>
            <a:ext cx="2962274" cy="222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55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098A-91B1-FADA-65AD-2A686ED69C8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ED5A6F-213D-261E-693C-7B29D468542E}"/>
              </a:ext>
            </a:extLst>
          </p:cNvPr>
          <p:cNvSpPr txBox="1"/>
          <p:nvPr/>
        </p:nvSpPr>
        <p:spPr>
          <a:xfrm>
            <a:off x="1911928" y="2162607"/>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84D533D-057C-F7DB-F4DC-A6AC9D41F15F}"/>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7B3166-5577-9B23-BB8A-D966FC71ABF3}"/>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440C3D41-4D95-7671-1FAF-6C37229EF942}"/>
              </a:ext>
            </a:extLst>
          </p:cNvPr>
          <p:cNvSpPr txBox="1"/>
          <p:nvPr/>
        </p:nvSpPr>
        <p:spPr>
          <a:xfrm>
            <a:off x="4950695" y="3016629"/>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52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162A4-3B98-65A4-8F9E-4F1EBE162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1B2FD-8211-468A-5290-4931175FC7D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94824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6EB7-6B2C-00A7-115F-ACCAC54CEB4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E63915-68C7-8667-14D1-29ECAE830E0D}"/>
              </a:ext>
            </a:extLst>
          </p:cNvPr>
          <p:cNvSpPr txBox="1"/>
          <p:nvPr/>
        </p:nvSpPr>
        <p:spPr>
          <a:xfrm>
            <a:off x="2387421" y="2162607"/>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40365D03-DF00-6515-A149-9FABFF51A643}"/>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9B8A0B-C883-BC37-31D4-FE843F86FC4B}"/>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B9E93022-4A6A-3595-02F2-6F035EF1E6F7}"/>
              </a:ext>
            </a:extLst>
          </p:cNvPr>
          <p:cNvSpPr txBox="1"/>
          <p:nvPr/>
        </p:nvSpPr>
        <p:spPr>
          <a:xfrm>
            <a:off x="4950695" y="3016629"/>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351803C-62D9-8FDA-ACAC-A462218AD98E}"/>
              </a:ext>
            </a:extLst>
          </p:cNvPr>
          <p:cNvGrpSpPr/>
          <p:nvPr/>
        </p:nvGrpSpPr>
        <p:grpSpPr>
          <a:xfrm>
            <a:off x="4780744" y="1926411"/>
            <a:ext cx="1448875" cy="1224327"/>
            <a:chOff x="4617608" y="699029"/>
            <a:chExt cx="923365" cy="780261"/>
          </a:xfrm>
        </p:grpSpPr>
        <p:pic>
          <p:nvPicPr>
            <p:cNvPr id="7" name="Picture 6">
              <a:extLst>
                <a:ext uri="{FF2B5EF4-FFF2-40B4-BE49-F238E27FC236}">
                  <a16:creationId xmlns:a16="http://schemas.microsoft.com/office/drawing/2014/main" id="{D6CC9ABD-CC8A-A8B5-0849-58D220A9B0A7}"/>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580BD8F3-B3F6-FEC0-6705-F730B67FCF76}"/>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D912B9A6-9567-4C99-0546-51833738F6EC}"/>
              </a:ext>
            </a:extLst>
          </p:cNvPr>
          <p:cNvGrpSpPr/>
          <p:nvPr/>
        </p:nvGrpSpPr>
        <p:grpSpPr>
          <a:xfrm flipH="1">
            <a:off x="3610090" y="1515303"/>
            <a:ext cx="1448875" cy="1224327"/>
            <a:chOff x="4617608" y="699029"/>
            <a:chExt cx="923365" cy="780261"/>
          </a:xfrm>
        </p:grpSpPr>
        <p:pic>
          <p:nvPicPr>
            <p:cNvPr id="12" name="Picture 11">
              <a:extLst>
                <a:ext uri="{FF2B5EF4-FFF2-40B4-BE49-F238E27FC236}">
                  <a16:creationId xmlns:a16="http://schemas.microsoft.com/office/drawing/2014/main" id="{9E87A7AE-F353-1992-A604-D4778660984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18E56337-7635-E3BF-7705-A9459A4B55D9}"/>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398F6A3E-78F9-6500-F64B-789EDAF60D7F}"/>
              </a:ext>
            </a:extLst>
          </p:cNvPr>
          <p:cNvGrpSpPr/>
          <p:nvPr/>
        </p:nvGrpSpPr>
        <p:grpSpPr>
          <a:xfrm>
            <a:off x="3952347" y="2620504"/>
            <a:ext cx="614345" cy="519133"/>
            <a:chOff x="4617608" y="699029"/>
            <a:chExt cx="923365" cy="780261"/>
          </a:xfrm>
        </p:grpSpPr>
        <p:pic>
          <p:nvPicPr>
            <p:cNvPr id="15" name="Picture 14">
              <a:extLst>
                <a:ext uri="{FF2B5EF4-FFF2-40B4-BE49-F238E27FC236}">
                  <a16:creationId xmlns:a16="http://schemas.microsoft.com/office/drawing/2014/main" id="{9E8390F6-A57A-9E72-52E8-0C30BF3C9B4F}"/>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57158721-F85D-72FB-7700-3ED7CEFF405A}"/>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3485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21AB-6626-BB68-DC37-B008ABAAF9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57603B6-9B84-B15E-313C-202465931799}"/>
              </a:ext>
            </a:extLst>
          </p:cNvPr>
          <p:cNvSpPr txBox="1"/>
          <p:nvPr/>
        </p:nvSpPr>
        <p:spPr>
          <a:xfrm>
            <a:off x="2387421" y="2162607"/>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55BE4F1-1692-1532-BE3A-F91AD2B59B19}"/>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5738A8-8A7A-34AE-74D4-9A28807B737F}"/>
              </a:ext>
            </a:extLst>
          </p:cNvPr>
          <p:cNvSpPr txBox="1"/>
          <p:nvPr/>
        </p:nvSpPr>
        <p:spPr>
          <a:xfrm>
            <a:off x="669455" y="1658426"/>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162404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08B0-3B03-1CF9-64B5-D97FBDC053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52FFC6-4B65-89D6-2A3A-86477308F4FE}"/>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EEE705CD-F447-4B85-0BB3-B9D78502425E}"/>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7B00"/>
                </a:solidFill>
                <a:latin typeface="+mj-lt"/>
              </a:rPr>
            </a:br>
            <a:r>
              <a:rPr lang="en-US">
                <a:solidFill>
                  <a:srgbClr val="007B00"/>
                </a:solidFill>
                <a:latin typeface="+mj-lt"/>
              </a:rPr>
              <a:t>// </a:t>
            </a:r>
            <a:r>
              <a:rPr lang="en-US" b="1">
                <a:solidFill>
                  <a:srgbClr val="007B00"/>
                </a:solidFill>
                <a:latin typeface="+mj-lt"/>
              </a:rPr>
              <a:t>NOTE:</a:t>
            </a:r>
            <a:r>
              <a:rPr lang="en-US">
                <a:solidFill>
                  <a:srgbClr val="007B00"/>
                </a:solidFill>
                <a:latin typeface="+mj-lt"/>
              </a:rPr>
              <a:t> if key not in map, returns null</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6345793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4DBA0D-B0CC-629D-88FA-84EDCEEB2622}"/>
              </a:ext>
            </a:extLst>
          </p:cNvPr>
          <p:cNvSpPr>
            <a:spLocks noGrp="1"/>
          </p:cNvSpPr>
          <p:nvPr>
            <p:ph type="title"/>
          </p:nvPr>
        </p:nvSpPr>
        <p:spPr/>
        <p:txBody>
          <a:bodyPr/>
          <a:lstStyle/>
          <a:p>
            <a:r>
              <a:rPr lang="en-US" sz="5400"/>
              <a:t>real-world dictionaries</a:t>
            </a:r>
            <a:br>
              <a:rPr lang="en-US" sz="5400"/>
            </a:br>
            <a:r>
              <a:rPr lang="en-US" sz="3200" b="1"/>
              <a:t>note:</a:t>
            </a:r>
            <a:r>
              <a:rPr lang="en-US" sz="3200"/>
              <a:t> these are NOT hash maps</a:t>
            </a:r>
            <a:br>
              <a:rPr lang="en-US" sz="3200"/>
            </a:br>
            <a:r>
              <a:rPr lang="en-US" sz="2800"/>
              <a:t>(hash maps are NOT ordered)</a:t>
            </a:r>
            <a:endParaRPr lang="en-US"/>
          </a:p>
        </p:txBody>
      </p:sp>
    </p:spTree>
    <p:extLst>
      <p:ext uri="{BB962C8B-B14F-4D97-AF65-F5344CB8AC3E}">
        <p14:creationId xmlns:p14="http://schemas.microsoft.com/office/powerpoint/2010/main" val="9785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E7F1-BA67-3938-E3D6-99B76C98BC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A8DA0-0C5A-4E15-705D-FBE6DEF80B97}"/>
              </a:ext>
            </a:extLst>
          </p:cNvPr>
          <p:cNvSpPr>
            <a:spLocks noGrp="1"/>
          </p:cNvSpPr>
          <p:nvPr>
            <p:ph type="title"/>
          </p:nvPr>
        </p:nvSpPr>
        <p:spPr/>
        <p:txBody>
          <a:bodyPr/>
          <a:lstStyle/>
          <a:p>
            <a:r>
              <a:rPr lang="en-US"/>
              <a:t>simple example</a:t>
            </a:r>
          </a:p>
        </p:txBody>
      </p:sp>
    </p:spTree>
    <p:extLst>
      <p:ext uri="{BB962C8B-B14F-4D97-AF65-F5344CB8AC3E}">
        <p14:creationId xmlns:p14="http://schemas.microsoft.com/office/powerpoint/2010/main" val="34696835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a:t>
            </a:r>
            <a:r>
              <a:rPr lang="en-US" sz="2400">
                <a:solidFill>
                  <a:srgbClr val="007B00"/>
                </a:solidFill>
                <a:effectLst/>
                <a:latin typeface="Menlo" panose="020B0609030804020204" pitchFamily="49" charset="0"/>
              </a:rPr>
              <a:t>// FRONT[ 8, 9 ]BACK</a:t>
            </a:r>
            <a:br>
              <a:rPr lang="en-US" sz="2400">
                <a:effectLst/>
                <a:latin typeface="Menlo" panose="020B0609030804020204" pitchFamily="49" charset="0"/>
              </a:rPr>
            </a:b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27475-EC30-6990-AB4D-0EB87EB5C48B}"/>
              </a:ext>
            </a:extLst>
          </p:cNvPr>
          <p:cNvSpPr>
            <a:spLocks noGrp="1"/>
          </p:cNvSpPr>
          <p:nvPr>
            <p:ph type="title"/>
          </p:nvPr>
        </p:nvSpPr>
        <p:spPr>
          <a:xfrm>
            <a:off x="470647" y="0"/>
            <a:ext cx="8202706" cy="5143500"/>
          </a:xfrm>
        </p:spPr>
        <p:txBody>
          <a:bodyPr/>
          <a:lstStyle/>
          <a:p>
            <a:pPr algn="l"/>
            <a:r>
              <a:rPr lang="en-US" sz="2000">
                <a:effectLst/>
                <a:latin typeface="Menlo" panose="020B0609030804020204" pitchFamily="49" charset="0"/>
              </a:rPr>
              <a:t>HashMap&lt;Character, Integer&gt; </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 </a:t>
            </a:r>
            <a:r>
              <a:rPr lang="en-US" sz="2000" b="1">
                <a:solidFill>
                  <a:srgbClr val="7F0055"/>
                </a:solidFill>
                <a:effectLst/>
                <a:latin typeface="Menlo" panose="020B0609030804020204" pitchFamily="49" charset="0"/>
              </a:rPr>
              <a:t>new</a:t>
            </a:r>
            <a:r>
              <a:rPr lang="en-US" sz="2000">
                <a:effectLst/>
                <a:latin typeface="Menlo" panose="020B0609030804020204" pitchFamily="49" charset="0"/>
              </a:rPr>
              <a:t> HashMap&lt;&gt;();</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'a'</a:t>
            </a:r>
            <a:r>
              <a:rPr lang="en-US" sz="2000">
                <a:effectLst/>
                <a:latin typeface="Menlo" panose="020B0609030804020204" pitchFamily="49" charset="0"/>
              </a:rPr>
              <a:t>, 1);</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{a=1}</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1);</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b=1}</a:t>
            </a:r>
            <a:br>
              <a:rPr lang="en-US" sz="2000">
                <a:solidFill>
                  <a:srgbClr val="3F7F5F"/>
                </a:solidFill>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2);</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b=2}</a:t>
            </a:r>
            <a:endParaRPr lang="en-US" sz="2000"/>
          </a:p>
        </p:txBody>
      </p:sp>
    </p:spTree>
    <p:extLst>
      <p:ext uri="{BB962C8B-B14F-4D97-AF65-F5344CB8AC3E}">
        <p14:creationId xmlns:p14="http://schemas.microsoft.com/office/powerpoint/2010/main" val="36920974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A65-61CA-2E59-7DAA-1D7E7245BF5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F71C830-3086-7E2D-39AF-BB80F4353F36}"/>
              </a:ext>
            </a:extLst>
          </p:cNvPr>
          <p:cNvSpPr>
            <a:spLocks noGrp="1"/>
          </p:cNvSpPr>
          <p:nvPr>
            <p:ph type="title"/>
          </p:nvPr>
        </p:nvSpPr>
        <p:spPr>
          <a:xfrm>
            <a:off x="457200" y="254916"/>
            <a:ext cx="8229600" cy="1893924"/>
          </a:xfrm>
        </p:spPr>
        <p:txBody>
          <a:bodyPr/>
          <a:lstStyle/>
          <a:p>
            <a:r>
              <a:rPr lang="en-US" sz="8800"/>
              <a:t>Week05b</a:t>
            </a:r>
          </a:p>
        </p:txBody>
      </p:sp>
      <p:sp>
        <p:nvSpPr>
          <p:cNvPr id="6" name="Content Placeholder 5">
            <a:extLst>
              <a:ext uri="{FF2B5EF4-FFF2-40B4-BE49-F238E27FC236}">
                <a16:creationId xmlns:a16="http://schemas.microsoft.com/office/drawing/2014/main" id="{03F5F3ED-84F7-A99E-02E5-A60100E36A2D}"/>
              </a:ext>
            </a:extLst>
          </p:cNvPr>
          <p:cNvSpPr>
            <a:spLocks noGrp="1"/>
          </p:cNvSpPr>
          <p:nvPr>
            <p:ph sz="quarter" idx="10"/>
          </p:nvPr>
        </p:nvSpPr>
        <p:spPr>
          <a:xfrm>
            <a:off x="457200" y="1993732"/>
            <a:ext cx="2846934" cy="2894013"/>
          </a:xfrm>
        </p:spPr>
        <p:txBody>
          <a:bodyPr>
            <a:noAutofit/>
          </a:bodyPr>
          <a:lstStyle/>
          <a:p>
            <a:r>
              <a:rPr lang="en-US"/>
              <a:t>stack &amp; queue tutorial</a:t>
            </a:r>
          </a:p>
        </p:txBody>
      </p:sp>
      <p:sp>
        <p:nvSpPr>
          <p:cNvPr id="2" name="TextBox 1">
            <a:extLst>
              <a:ext uri="{FF2B5EF4-FFF2-40B4-BE49-F238E27FC236}">
                <a16:creationId xmlns:a16="http://schemas.microsoft.com/office/drawing/2014/main" id="{50721698-B7C4-AA93-EEE0-76F3295342F2}"/>
              </a:ext>
            </a:extLst>
          </p:cNvPr>
          <p:cNvSpPr txBox="1"/>
          <p:nvPr/>
        </p:nvSpPr>
        <p:spPr>
          <a:xfrm>
            <a:off x="4861834" y="610921"/>
            <a:ext cx="3077936" cy="369332"/>
          </a:xfrm>
          <a:prstGeom prst="rect">
            <a:avLst/>
          </a:prstGeom>
          <a:noFill/>
        </p:spPr>
        <p:txBody>
          <a:bodyPr wrap="square" rtlCol="0">
            <a:spAutoFit/>
          </a:bodyPr>
          <a:lstStyle/>
          <a:p>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1E13668-033E-3930-FE29-0B4839F3861C}"/>
              </a:ext>
            </a:extLst>
          </p:cNvPr>
          <p:cNvSpPr txBox="1"/>
          <p:nvPr/>
        </p:nvSpPr>
        <p:spPr>
          <a:xfrm>
            <a:off x="-79289" y="157769"/>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F59B6393-27AE-5441-0EE1-35EE6B066C54}"/>
              </a:ext>
            </a:extLst>
          </p:cNvPr>
          <p:cNvSpPr txBox="1"/>
          <p:nvPr/>
        </p:nvSpPr>
        <p:spPr>
          <a:xfrm>
            <a:off x="3292356" y="1902312"/>
            <a:ext cx="5640082" cy="2677656"/>
          </a:xfrm>
          <a:prstGeom prst="rect">
            <a:avLst/>
          </a:prstGeom>
          <a:solidFill>
            <a:schemeClr val="accent3">
              <a:lumMod val="40000"/>
              <a:lumOff val="60000"/>
            </a:schemeClr>
          </a:solidFill>
          <a:ln>
            <a:solidFill>
              <a:schemeClr val="tx1"/>
            </a:solidFill>
          </a:ln>
        </p:spPr>
        <p:txBody>
          <a:bodyPr wrap="square" rtlCol="0">
            <a:spAutoFit/>
          </a:bodyPr>
          <a:lstStyle/>
          <a:p>
            <a:r>
              <a:rPr lang="en-US" sz="2800" b="1">
                <a:latin typeface="Arial" panose="020B0604020202020204" pitchFamily="34" charset="0"/>
                <a:cs typeface="Arial" panose="020B0604020202020204" pitchFamily="34" charset="0"/>
              </a:rPr>
              <a:t>WARMUP</a:t>
            </a:r>
            <a:br>
              <a:rPr lang="en-US" sz="2000" b="1">
                <a:latin typeface="Arial" panose="020B0604020202020204" pitchFamily="34" charset="0"/>
                <a:cs typeface="Arial" panose="020B0604020202020204" pitchFamily="34" charset="0"/>
              </a:rPr>
            </a:br>
            <a:r>
              <a:rPr lang="en-US" sz="2000" b="1">
                <a:latin typeface="Arial" panose="020B0604020202020204" pitchFamily="34" charset="0"/>
                <a:cs typeface="Arial" panose="020B0604020202020204" pitchFamily="34" charset="0"/>
              </a:rPr>
              <a:t>two silly interview questions:</a:t>
            </a:r>
          </a:p>
          <a:p>
            <a:r>
              <a:rPr lang="en-US" sz="2000">
                <a:latin typeface="Arial" panose="020B0604020202020204" pitchFamily="34" charset="0"/>
                <a:cs typeface="Arial" panose="020B0604020202020204" pitchFamily="34" charset="0"/>
                <a:sym typeface="Wingdings" pitchFamily="2" charset="2"/>
              </a:rPr>
              <a:t>- implement a stack using 1 queue</a:t>
            </a:r>
          </a:p>
          <a:p>
            <a:r>
              <a:rPr lang="en-US" sz="2000">
                <a:latin typeface="Arial" panose="020B0604020202020204" pitchFamily="34" charset="0"/>
                <a:cs typeface="Arial" panose="020B0604020202020204" pitchFamily="34" charset="0"/>
                <a:sym typeface="Wingdings" pitchFamily="2" charset="2"/>
              </a:rPr>
              <a:t>  - pseudocode is fine</a:t>
            </a:r>
          </a:p>
          <a:p>
            <a:r>
              <a:rPr lang="en-US" sz="2000">
                <a:latin typeface="Arial" panose="020B0604020202020204" pitchFamily="34" charset="0"/>
                <a:cs typeface="Arial" panose="020B0604020202020204" pitchFamily="34" charset="0"/>
                <a:sym typeface="Wingdings" pitchFamily="2" charset="2"/>
              </a:rPr>
              <a:t>  - (push and pop (and peek?))</a:t>
            </a:r>
          </a:p>
          <a:p>
            <a:r>
              <a:rPr lang="en-US" sz="2000">
                <a:latin typeface="Arial" panose="020B0604020202020204" pitchFamily="34" charset="0"/>
                <a:cs typeface="Arial" panose="020B0604020202020204" pitchFamily="34" charset="0"/>
                <a:sym typeface="Wingdings" pitchFamily="2" charset="2"/>
              </a:rPr>
              <a:t>  - what is the runtime (big O)?—slow is OK </a:t>
            </a:r>
            <a:r>
              <a:rPr lang="en-US" sz="2000">
                <a:latin typeface="Arial" panose="020B0604020202020204" pitchFamily="34" charset="0"/>
                <a:ea typeface="Segoe UI Emoji" panose="020B0502040204020203" pitchFamily="34" charset="0"/>
                <a:cs typeface="Arial" panose="020B0604020202020204" pitchFamily="34" charset="0"/>
                <a:sym typeface="Wingdings" pitchFamily="2" charset="2"/>
              </a:rPr>
              <a:t>😴</a:t>
            </a:r>
          </a:p>
          <a:p>
            <a:r>
              <a:rPr lang="en-US" sz="2000">
                <a:latin typeface="Arial" panose="020B0604020202020204" pitchFamily="34" charset="0"/>
                <a:cs typeface="Arial" panose="020B0604020202020204" pitchFamily="34" charset="0"/>
                <a:sym typeface="Wingdings" pitchFamily="2" charset="2"/>
              </a:rPr>
              <a:t>- implement a queue using 2 stacks</a:t>
            </a:r>
          </a:p>
          <a:p>
            <a:r>
              <a:rPr lang="en-US" sz="2000">
                <a:latin typeface="Arial" panose="020B0604020202020204" pitchFamily="34" charset="0"/>
                <a:cs typeface="Arial" panose="020B0604020202020204" pitchFamily="34" charset="0"/>
                <a:sym typeface="Wingdings" pitchFamily="2" charset="2"/>
              </a:rPr>
              <a:t>  - ...</a:t>
            </a:r>
            <a:endParaRPr lang="en-US" sz="2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71F4FCB-6607-9D5F-E4E1-1714192A7A3F}"/>
              </a:ext>
            </a:extLst>
          </p:cNvPr>
          <p:cNvSpPr txBox="1"/>
          <p:nvPr/>
        </p:nvSpPr>
        <p:spPr>
          <a:xfrm>
            <a:off x="4028730" y="149256"/>
            <a:ext cx="4903708" cy="523220"/>
          </a:xfrm>
          <a:prstGeom prst="rect">
            <a:avLst/>
          </a:prstGeom>
          <a:noFill/>
        </p:spPr>
        <p:txBody>
          <a:bodyPr wrap="square" rtlCol="0">
            <a:spAutoFit/>
          </a:bodyPr>
          <a:lstStyle/>
          <a:p>
            <a:pPr algn="ctr"/>
            <a:r>
              <a:rPr lang="en-US" sz="2800">
                <a:solidFill>
                  <a:srgbClr val="000000"/>
                </a:solidFill>
                <a:ea typeface="Segoe UI Emoji" panose="020B0502040204020203" pitchFamily="34" charset="0"/>
              </a:rPr>
              <a:t>✨</a:t>
            </a:r>
            <a:r>
              <a:rPr lang="en-US" sz="2800" b="1">
                <a:solidFill>
                  <a:srgbClr val="F80B8D"/>
                </a:solidFill>
              </a:rPr>
              <a:t>Laptop Wednesday!</a:t>
            </a:r>
            <a:r>
              <a:rPr lang="en-US" sz="2800">
                <a:solidFill>
                  <a:srgbClr val="000000"/>
                </a:solidFill>
                <a:ea typeface="Segoe UI Emoji" panose="020B0502040204020203" pitchFamily="34" charset="0"/>
              </a:rPr>
              <a:t> ✨</a:t>
            </a:r>
            <a:endParaRPr lang="en-US" sz="2400">
              <a:solidFill>
                <a:srgbClr val="F80B8D"/>
              </a:solidFill>
            </a:endParaRPr>
          </a:p>
        </p:txBody>
      </p:sp>
      <p:sp>
        <p:nvSpPr>
          <p:cNvPr id="9" name="TextBox 8">
            <a:extLst>
              <a:ext uri="{FF2B5EF4-FFF2-40B4-BE49-F238E27FC236}">
                <a16:creationId xmlns:a16="http://schemas.microsoft.com/office/drawing/2014/main" id="{B7402860-858F-081A-83AB-D5648079A49F}"/>
              </a:ext>
            </a:extLst>
          </p:cNvPr>
          <p:cNvSpPr txBox="1"/>
          <p:nvPr/>
        </p:nvSpPr>
        <p:spPr>
          <a:xfrm rot="1800000">
            <a:off x="1854573" y="76563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750049F9-433C-D6ED-1BD7-0382FCC9295A}"/>
              </a:ext>
            </a:extLst>
          </p:cNvPr>
          <p:cNvSpPr txBox="1"/>
          <p:nvPr/>
        </p:nvSpPr>
        <p:spPr>
          <a:xfrm>
            <a:off x="4494881" y="957591"/>
            <a:ext cx="4903708" cy="830997"/>
          </a:xfrm>
          <a:prstGeom prst="rect">
            <a:avLst/>
          </a:prstGeom>
          <a:noFill/>
        </p:spPr>
        <p:txBody>
          <a:bodyPr wrap="square" rtlCol="0">
            <a:spAutoFit/>
          </a:bodyPr>
          <a:lstStyle/>
          <a:p>
            <a:pPr algn="ctr"/>
            <a:r>
              <a:rPr lang="en-US" sz="2800" b="1">
                <a:solidFill>
                  <a:srgbClr val="04A6ED"/>
                </a:solidFill>
                <a:ea typeface="Segoe UI Emoji" panose="020B0502040204020203" pitchFamily="34" charset="0"/>
              </a:rPr>
              <a:t>HW05 is due Oct21</a:t>
            </a:r>
          </a:p>
          <a:p>
            <a:pPr algn="ctr"/>
            <a:r>
              <a:rPr lang="en-US">
                <a:solidFill>
                  <a:srgbClr val="04A6ED"/>
                </a:solidFill>
                <a:ea typeface="Segoe UI Emoji" panose="020B0502040204020203" pitchFamily="34" charset="0"/>
              </a:rPr>
              <a:t>(catch up; study for midterm)</a:t>
            </a:r>
            <a:endParaRPr lang="en-US" sz="1600">
              <a:solidFill>
                <a:srgbClr val="04A6ED"/>
              </a:solidFill>
            </a:endParaRPr>
          </a:p>
        </p:txBody>
      </p:sp>
    </p:spTree>
    <p:extLst>
      <p:ext uri="{BB962C8B-B14F-4D97-AF65-F5344CB8AC3E}">
        <p14:creationId xmlns:p14="http://schemas.microsoft.com/office/powerpoint/2010/main" val="8835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5DD12-16FA-7A20-0D38-28BA74E5E336}"/>
              </a:ext>
            </a:extLst>
          </p:cNvPr>
          <p:cNvSpPr>
            <a:spLocks noGrp="1"/>
          </p:cNvSpPr>
          <p:nvPr>
            <p:ph type="title"/>
          </p:nvPr>
        </p:nvSpPr>
        <p:spPr/>
        <p:txBody>
          <a:bodyPr/>
          <a:lstStyle/>
          <a:p>
            <a:r>
              <a:rPr lang="en-US" sz="4000"/>
              <a:t>[mildly interesting animation thing]</a:t>
            </a:r>
          </a:p>
        </p:txBody>
      </p:sp>
    </p:spTree>
    <p:extLst>
      <p:ext uri="{BB962C8B-B14F-4D97-AF65-F5344CB8AC3E}">
        <p14:creationId xmlns:p14="http://schemas.microsoft.com/office/powerpoint/2010/main" val="23975874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570-D013-5E5B-AB27-12CB6D77321D}"/>
              </a:ext>
            </a:extLst>
          </p:cNvPr>
          <p:cNvSpPr>
            <a:spLocks noGrp="1"/>
          </p:cNvSpPr>
          <p:nvPr>
            <p:ph type="title"/>
          </p:nvPr>
        </p:nvSpPr>
        <p:spPr/>
        <p:txBody>
          <a:bodyPr/>
          <a:lstStyle/>
          <a:p>
            <a:r>
              <a:rPr lang="en-US"/>
              <a:t>Stack, Queue, and ArrayList</a:t>
            </a:r>
            <a:br>
              <a:rPr lang="en-US"/>
            </a:br>
            <a:r>
              <a:rPr lang="en-US" sz="4000"/>
              <a:t>(philosophies of Java and Python)</a:t>
            </a:r>
            <a:endParaRPr lang="en-US"/>
          </a:p>
        </p:txBody>
      </p:sp>
    </p:spTree>
    <p:extLst>
      <p:ext uri="{BB962C8B-B14F-4D97-AF65-F5344CB8AC3E}">
        <p14:creationId xmlns:p14="http://schemas.microsoft.com/office/powerpoint/2010/main" val="648509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9FD6-5297-9212-D8B3-868493B1DB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A1AF83-193C-2E66-8DA0-24BBDE73DF6E}"/>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7817631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16E-B28B-95BE-C4AA-1D63979879D2}"/>
              </a:ext>
            </a:extLst>
          </p:cNvPr>
          <p:cNvSpPr>
            <a:spLocks noGrp="1"/>
          </p:cNvSpPr>
          <p:nvPr>
            <p:ph type="title"/>
          </p:nvPr>
        </p:nvSpPr>
        <p:spPr/>
        <p:txBody>
          <a:bodyPr/>
          <a:lstStyle/>
          <a:p>
            <a:r>
              <a:rPr lang="en-US"/>
              <a:t>Java likes classes</a:t>
            </a:r>
          </a:p>
        </p:txBody>
      </p:sp>
      <p:pic>
        <p:nvPicPr>
          <p:cNvPr id="1026" name="Picture 2">
            <a:extLst>
              <a:ext uri="{FF2B5EF4-FFF2-40B4-BE49-F238E27FC236}">
                <a16:creationId xmlns:a16="http://schemas.microsoft.com/office/drawing/2014/main" id="{67B54B20-52D6-E7BF-7CD6-14F66E12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39" y="992680"/>
            <a:ext cx="7545722" cy="377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28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957C-C2FF-03AA-A075-521EA698C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3E59-306A-BC3B-3326-F7239CCA7481}"/>
              </a:ext>
            </a:extLst>
          </p:cNvPr>
          <p:cNvSpPr>
            <a:spLocks noGrp="1"/>
          </p:cNvSpPr>
          <p:nvPr>
            <p:ph type="title"/>
          </p:nvPr>
        </p:nvSpPr>
        <p:spPr/>
        <p:txBody>
          <a:bodyPr/>
          <a:lstStyle/>
          <a:p>
            <a:pPr algn="l"/>
            <a:r>
              <a:rPr lang="en-US">
                <a:latin typeface="Arial" panose="020B0604020202020204" pitchFamily="34" charset="0"/>
                <a:cs typeface="Arial" panose="020B0604020202020204" pitchFamily="34" charset="0"/>
              </a:rPr>
              <a:t>Python appreciates elegance</a:t>
            </a:r>
          </a:p>
        </p:txBody>
      </p:sp>
      <p:pic>
        <p:nvPicPr>
          <p:cNvPr id="3" name="Picture 2">
            <a:extLst>
              <a:ext uri="{FF2B5EF4-FFF2-40B4-BE49-F238E27FC236}">
                <a16:creationId xmlns:a16="http://schemas.microsoft.com/office/drawing/2014/main" id="{8554487E-3D50-2E0E-717D-2C4AA587B81F}"/>
              </a:ext>
            </a:extLst>
          </p:cNvPr>
          <p:cNvPicPr>
            <a:picLocks noChangeAspect="1"/>
          </p:cNvPicPr>
          <p:nvPr/>
        </p:nvPicPr>
        <p:blipFill>
          <a:blip r:embed="rId2"/>
          <a:stretch>
            <a:fillRect/>
          </a:stretch>
        </p:blipFill>
        <p:spPr>
          <a:xfrm>
            <a:off x="457200" y="922084"/>
            <a:ext cx="6506455" cy="3594419"/>
          </a:xfrm>
          <a:prstGeom prst="rect">
            <a:avLst/>
          </a:prstGeom>
        </p:spPr>
      </p:pic>
      <p:pic>
        <p:nvPicPr>
          <p:cNvPr id="2050" name="Picture 2" descr="Fancy snake by SuffelPuff on DeviantArt">
            <a:extLst>
              <a:ext uri="{FF2B5EF4-FFF2-40B4-BE49-F238E27FC236}">
                <a16:creationId xmlns:a16="http://schemas.microsoft.com/office/drawing/2014/main" id="{450862BE-0153-BAAF-5EA1-F6BB23FC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3263900"/>
            <a:ext cx="1879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913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F307D-7A7E-74BD-E5A9-C2731A246766}"/>
              </a:ext>
            </a:extLst>
          </p:cNvPr>
          <p:cNvSpPr>
            <a:spLocks noGrp="1"/>
          </p:cNvSpPr>
          <p:nvPr>
            <p:ph type="title"/>
          </p:nvPr>
        </p:nvSpPr>
        <p:spPr/>
        <p:txBody>
          <a:bodyPr/>
          <a:lstStyle/>
          <a:p>
            <a:r>
              <a:rPr lang="en-US"/>
              <a:t>why not just use ArrayList for stack in Java?</a:t>
            </a:r>
            <a:br>
              <a:rPr lang="en-US"/>
            </a:br>
            <a:r>
              <a:rPr lang="en-US"/>
              <a:t>what is the point of the Stack class?</a:t>
            </a:r>
            <a:br>
              <a:rPr lang="en-US"/>
            </a:br>
            <a:r>
              <a:rPr lang="en-US"/>
              <a:t>it's literally just a less powerful ArrayList</a:t>
            </a:r>
          </a:p>
        </p:txBody>
      </p:sp>
    </p:spTree>
    <p:extLst>
      <p:ext uri="{BB962C8B-B14F-4D97-AF65-F5344CB8AC3E}">
        <p14:creationId xmlns:p14="http://schemas.microsoft.com/office/powerpoint/2010/main" val="38161496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5400A-142A-CB0F-00B1-2798E56E00E2}"/>
              </a:ext>
            </a:extLst>
          </p:cNvPr>
          <p:cNvPicPr>
            <a:picLocks noChangeAspect="1"/>
          </p:cNvPicPr>
          <p:nvPr/>
        </p:nvPicPr>
        <p:blipFill>
          <a:blip r:embed="rId2"/>
          <a:stretch>
            <a:fillRect/>
          </a:stretch>
        </p:blipFill>
        <p:spPr>
          <a:xfrm>
            <a:off x="1896903" y="0"/>
            <a:ext cx="5350194" cy="5143500"/>
          </a:xfrm>
          <a:prstGeom prst="rect">
            <a:avLst/>
          </a:prstGeom>
        </p:spPr>
      </p:pic>
    </p:spTree>
    <p:extLst>
      <p:ext uri="{BB962C8B-B14F-4D97-AF65-F5344CB8AC3E}">
        <p14:creationId xmlns:p14="http://schemas.microsoft.com/office/powerpoint/2010/main" val="189212990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FB031-62EB-2375-3782-4DF7AAFD1805}"/>
              </a:ext>
            </a:extLst>
          </p:cNvPr>
          <p:cNvPicPr>
            <a:picLocks noChangeAspect="1"/>
          </p:cNvPicPr>
          <p:nvPr/>
        </p:nvPicPr>
        <p:blipFill>
          <a:blip r:embed="rId2"/>
          <a:stretch>
            <a:fillRect/>
          </a:stretch>
        </p:blipFill>
        <p:spPr>
          <a:xfrm>
            <a:off x="522649" y="445674"/>
            <a:ext cx="5930017" cy="2623816"/>
          </a:xfrm>
          <a:prstGeom prst="rect">
            <a:avLst/>
          </a:prstGeom>
        </p:spPr>
      </p:pic>
      <p:pic>
        <p:nvPicPr>
          <p:cNvPr id="4098" name="Picture 2" descr="Wat duck — Destroy All Software Talks | Azavea">
            <a:extLst>
              <a:ext uri="{FF2B5EF4-FFF2-40B4-BE49-F238E27FC236}">
                <a16:creationId xmlns:a16="http://schemas.microsoft.com/office/drawing/2014/main" id="{DFB8008F-C595-FA76-0A13-267E8BBA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77" y="956014"/>
            <a:ext cx="4121310" cy="2908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1F0F33-EE59-DD12-9820-6A754471E41A}"/>
              </a:ext>
            </a:extLst>
          </p:cNvPr>
          <p:cNvPicPr>
            <a:picLocks noChangeAspect="1"/>
          </p:cNvPicPr>
          <p:nvPr/>
        </p:nvPicPr>
        <p:blipFill>
          <a:blip r:embed="rId4"/>
          <a:stretch>
            <a:fillRect/>
          </a:stretch>
        </p:blipFill>
        <p:spPr>
          <a:xfrm>
            <a:off x="16245" y="3039945"/>
            <a:ext cx="5930900" cy="1206500"/>
          </a:xfrm>
          <a:prstGeom prst="rect">
            <a:avLst/>
          </a:prstGeom>
        </p:spPr>
      </p:pic>
      <p:pic>
        <p:nvPicPr>
          <p:cNvPr id="8" name="Picture 7">
            <a:extLst>
              <a:ext uri="{FF2B5EF4-FFF2-40B4-BE49-F238E27FC236}">
                <a16:creationId xmlns:a16="http://schemas.microsoft.com/office/drawing/2014/main" id="{075EA833-A121-5B42-2B68-B4D8B7244B50}"/>
              </a:ext>
            </a:extLst>
          </p:cNvPr>
          <p:cNvPicPr>
            <a:picLocks noChangeAspect="1"/>
          </p:cNvPicPr>
          <p:nvPr/>
        </p:nvPicPr>
        <p:blipFill>
          <a:blip r:embed="rId5"/>
          <a:stretch>
            <a:fillRect/>
          </a:stretch>
        </p:blipFill>
        <p:spPr>
          <a:xfrm>
            <a:off x="5560009" y="800163"/>
            <a:ext cx="3583991" cy="3897663"/>
          </a:xfrm>
          <a:prstGeom prst="rect">
            <a:avLst/>
          </a:prstGeom>
        </p:spPr>
      </p:pic>
      <p:pic>
        <p:nvPicPr>
          <p:cNvPr id="9" name="Picture 8">
            <a:extLst>
              <a:ext uri="{FF2B5EF4-FFF2-40B4-BE49-F238E27FC236}">
                <a16:creationId xmlns:a16="http://schemas.microsoft.com/office/drawing/2014/main" id="{B0FA0A75-EB4C-60A4-BC6D-9C24C119F418}"/>
              </a:ext>
            </a:extLst>
          </p:cNvPr>
          <p:cNvPicPr>
            <a:picLocks noChangeAspect="1"/>
          </p:cNvPicPr>
          <p:nvPr/>
        </p:nvPicPr>
        <p:blipFill rotWithShape="1">
          <a:blip r:embed="rId5"/>
          <a:srcRect t="89171"/>
          <a:stretch/>
        </p:blipFill>
        <p:spPr>
          <a:xfrm>
            <a:off x="2386301" y="4038678"/>
            <a:ext cx="6734258" cy="793057"/>
          </a:xfrm>
          <a:prstGeom prst="rect">
            <a:avLst/>
          </a:prstGeom>
        </p:spPr>
      </p:pic>
      <p:pic>
        <p:nvPicPr>
          <p:cNvPr id="10" name="Picture 9">
            <a:extLst>
              <a:ext uri="{FF2B5EF4-FFF2-40B4-BE49-F238E27FC236}">
                <a16:creationId xmlns:a16="http://schemas.microsoft.com/office/drawing/2014/main" id="{5824F725-0EFC-4636-FDFF-D5CD85641224}"/>
              </a:ext>
            </a:extLst>
          </p:cNvPr>
          <p:cNvPicPr>
            <a:picLocks noChangeAspect="1"/>
          </p:cNvPicPr>
          <p:nvPr/>
        </p:nvPicPr>
        <p:blipFill>
          <a:blip r:embed="rId6"/>
          <a:stretch>
            <a:fillRect/>
          </a:stretch>
        </p:blipFill>
        <p:spPr>
          <a:xfrm>
            <a:off x="-251718" y="850218"/>
            <a:ext cx="7278710" cy="2259985"/>
          </a:xfrm>
          <a:prstGeom prst="rect">
            <a:avLst/>
          </a:prstGeom>
        </p:spPr>
      </p:pic>
      <p:pic>
        <p:nvPicPr>
          <p:cNvPr id="11" name="Picture 10">
            <a:extLst>
              <a:ext uri="{FF2B5EF4-FFF2-40B4-BE49-F238E27FC236}">
                <a16:creationId xmlns:a16="http://schemas.microsoft.com/office/drawing/2014/main" id="{64E49157-32C2-7090-D25C-C62E9A68ECD5}"/>
              </a:ext>
            </a:extLst>
          </p:cNvPr>
          <p:cNvPicPr>
            <a:picLocks noChangeAspect="1"/>
          </p:cNvPicPr>
          <p:nvPr/>
        </p:nvPicPr>
        <p:blipFill>
          <a:blip r:embed="rId7"/>
          <a:stretch>
            <a:fillRect/>
          </a:stretch>
        </p:blipFill>
        <p:spPr>
          <a:xfrm>
            <a:off x="3230743" y="0"/>
            <a:ext cx="5045373" cy="5143500"/>
          </a:xfrm>
          <a:prstGeom prst="rect">
            <a:avLst/>
          </a:prstGeom>
        </p:spPr>
      </p:pic>
    </p:spTree>
    <p:extLst>
      <p:ext uri="{BB962C8B-B14F-4D97-AF65-F5344CB8AC3E}">
        <p14:creationId xmlns:p14="http://schemas.microsoft.com/office/powerpoint/2010/main" val="15301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2FE82-0E8D-2CE3-C17E-ED55EBB01C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34C70C-4453-3784-90BF-1EDD6D462E89}"/>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04FF9063-25EE-577B-3F26-72BB42E7C35E}"/>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D9D4E961-BBE6-CFA1-7A2B-07CA4F11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1835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40DC-4667-7CED-87D3-81B3B8CC4CC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CB162FE-79F8-EDA3-E8F5-C2743989C4FB}"/>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A58B5C7F-7A80-2A9F-D9D2-878492E0CCB0}"/>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4333BF75-13EE-E859-84F1-CB2F289E25A4}"/>
              </a:ext>
            </a:extLst>
          </p:cNvPr>
          <p:cNvSpPr txBox="1"/>
          <p:nvPr/>
        </p:nvSpPr>
        <p:spPr>
          <a:xfrm>
            <a:off x="3321423" y="1879252"/>
            <a:ext cx="3281082" cy="1384995"/>
          </a:xfrm>
          <a:prstGeom prst="rect">
            <a:avLst/>
          </a:prstGeom>
          <a:solidFill>
            <a:schemeClr val="accent3">
              <a:lumMod val="20000"/>
              <a:lumOff val="80000"/>
            </a:schemeClr>
          </a:solidFill>
          <a:ln>
            <a:solidFill>
              <a:schemeClr val="tx1"/>
            </a:solidFill>
          </a:ln>
        </p:spPr>
        <p:txBody>
          <a:bodyPr wrap="square" rtlCol="0">
            <a:spAutoFit/>
          </a:bodyPr>
          <a:lstStyle/>
          <a:p>
            <a:r>
              <a:rPr lang="en-US" sz="2800"/>
              <a:t>what data structure should we use to implement this?</a:t>
            </a:r>
          </a:p>
        </p:txBody>
      </p:sp>
    </p:spTree>
    <p:extLst>
      <p:ext uri="{BB962C8B-B14F-4D97-AF65-F5344CB8AC3E}">
        <p14:creationId xmlns:p14="http://schemas.microsoft.com/office/powerpoint/2010/main" val="288261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23E38-074C-1324-FEB6-6198079222A6}"/>
              </a:ext>
            </a:extLst>
          </p:cNvPr>
          <p:cNvSpPr>
            <a:spLocks noGrp="1"/>
          </p:cNvSpPr>
          <p:nvPr>
            <p:ph type="title"/>
          </p:nvPr>
        </p:nvSpPr>
        <p:spPr/>
        <p:txBody>
          <a:bodyPr/>
          <a:lstStyle/>
          <a:p>
            <a:r>
              <a:rPr lang="en-US"/>
              <a:t>an array</a:t>
            </a:r>
          </a:p>
        </p:txBody>
      </p:sp>
    </p:spTree>
    <p:extLst>
      <p:ext uri="{BB962C8B-B14F-4D97-AF65-F5344CB8AC3E}">
        <p14:creationId xmlns:p14="http://schemas.microsoft.com/office/powerpoint/2010/main" val="7495971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5256-3F14-61D6-80CA-D48A2B0F11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9E89FC-A9A7-6C15-BA28-0397587FACCF}"/>
              </a:ext>
            </a:extLst>
          </p:cNvPr>
          <p:cNvSpPr>
            <a:spLocks noGrp="1"/>
          </p:cNvSpPr>
          <p:nvPr>
            <p:ph type="title"/>
          </p:nvPr>
        </p:nvSpPr>
        <p:spPr/>
        <p:txBody>
          <a:bodyPr/>
          <a:lstStyle/>
          <a:p>
            <a:r>
              <a:rPr lang="en-US"/>
              <a:t>the answer is always array</a:t>
            </a:r>
          </a:p>
        </p:txBody>
      </p:sp>
    </p:spTree>
    <p:extLst>
      <p:ext uri="{BB962C8B-B14F-4D97-AF65-F5344CB8AC3E}">
        <p14:creationId xmlns:p14="http://schemas.microsoft.com/office/powerpoint/2010/main" val="27726683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88419-4BDA-E56C-9E28-6824024E6D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15186C-55CB-EFBE-D89B-6A1F8901A4BA}"/>
              </a:ext>
            </a:extLst>
          </p:cNvPr>
          <p:cNvSpPr>
            <a:spLocks noGrp="1"/>
          </p:cNvSpPr>
          <p:nvPr>
            <p:ph type="title"/>
          </p:nvPr>
        </p:nvSpPr>
        <p:spPr/>
        <p:txBody>
          <a:bodyPr/>
          <a:lstStyle/>
          <a:p>
            <a:r>
              <a:rPr lang="en-US" sz="2800"/>
              <a:t>even during the map lecture</a:t>
            </a:r>
          </a:p>
        </p:txBody>
      </p:sp>
    </p:spTree>
    <p:extLst>
      <p:ext uri="{BB962C8B-B14F-4D97-AF65-F5344CB8AC3E}">
        <p14:creationId xmlns:p14="http://schemas.microsoft.com/office/powerpoint/2010/main" val="50266525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D2084-2EC8-6587-2383-CD00660C44F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25BEF34-D1E6-6003-1F13-9879A69B6E64}"/>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A)</a:t>
            </a:r>
          </a:p>
        </p:txBody>
      </p:sp>
      <p:sp>
        <p:nvSpPr>
          <p:cNvPr id="13" name="TextBox 12">
            <a:extLst>
              <a:ext uri="{FF2B5EF4-FFF2-40B4-BE49-F238E27FC236}">
                <a16:creationId xmlns:a16="http://schemas.microsoft.com/office/drawing/2014/main" id="{94FA2586-E904-989F-CE2B-8A5698F318E9}"/>
              </a:ext>
            </a:extLst>
          </p:cNvPr>
          <p:cNvSpPr txBox="1"/>
          <p:nvPr/>
        </p:nvSpPr>
        <p:spPr>
          <a:xfrm>
            <a:off x="457200" y="3031116"/>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p>
        </p:txBody>
      </p:sp>
      <p:sp>
        <p:nvSpPr>
          <p:cNvPr id="14" name="TextBox 13">
            <a:extLst>
              <a:ext uri="{FF2B5EF4-FFF2-40B4-BE49-F238E27FC236}">
                <a16:creationId xmlns:a16="http://schemas.microsoft.com/office/drawing/2014/main" id="{B33697C8-F420-8D0F-8874-3EDE45F5141D}"/>
              </a:ext>
            </a:extLst>
          </p:cNvPr>
          <p:cNvSpPr txBox="1"/>
          <p:nvPr/>
        </p:nvSpPr>
        <p:spPr>
          <a:xfrm>
            <a:off x="457200" y="1492383"/>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265370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C5B05-A97F-3C7D-1046-480AB240264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B390C3F-0D20-1C1D-5BD5-781AAB2A38EB}"/>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B)</a:t>
            </a:r>
          </a:p>
        </p:txBody>
      </p:sp>
      <p:sp>
        <p:nvSpPr>
          <p:cNvPr id="13" name="TextBox 12">
            <a:extLst>
              <a:ext uri="{FF2B5EF4-FFF2-40B4-BE49-F238E27FC236}">
                <a16:creationId xmlns:a16="http://schemas.microsoft.com/office/drawing/2014/main" id="{A6963321-1E7F-0887-2FFF-0D23B2407BCE}"/>
              </a:ext>
            </a:extLst>
          </p:cNvPr>
          <p:cNvSpPr txBox="1"/>
          <p:nvPr/>
        </p:nvSpPr>
        <p:spPr>
          <a:xfrm>
            <a:off x="457200" y="30343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935633E3-A809-0E79-6795-47E6B5EFBDA1}"/>
              </a:ext>
            </a:extLst>
          </p:cNvPr>
          <p:cNvSpPr txBox="1"/>
          <p:nvPr/>
        </p:nvSpPr>
        <p:spPr>
          <a:xfrm>
            <a:off x="457200" y="1492378"/>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9248137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C0517-6813-B881-154E-5785FCDBE2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C9D9D6-B304-0E28-01BD-867E2EAABF41}"/>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13A5D0BD-53B5-D627-B54F-3AE86AE73E98}"/>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spanish</a:t>
            </a:r>
            <a:r>
              <a:rPr lang="en-US" sz="2000" err="1">
                <a:latin typeface="+mj-lt"/>
              </a:rPr>
              <a:t>ToEnglishDictionary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231F0C88-EC21-8A82-FA8E-6A7AA36BC298}"/>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747D7456-9B45-DFE7-742D-71D12C0FF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5B0F2883-0C57-AA9F-148D-2797F057F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30BC96E1-0808-A343-41DC-17BA3F61C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8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C612A-CD3F-0957-D04C-64DD1F7E082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23D9F79-22C1-395B-AA4B-21FDCD16A5FE}"/>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C)</a:t>
            </a:r>
          </a:p>
        </p:txBody>
      </p:sp>
      <p:sp>
        <p:nvSpPr>
          <p:cNvPr id="13" name="TextBox 12">
            <a:extLst>
              <a:ext uri="{FF2B5EF4-FFF2-40B4-BE49-F238E27FC236}">
                <a16:creationId xmlns:a16="http://schemas.microsoft.com/office/drawing/2014/main" id="{2280AEFF-6860-F0E9-DEC3-971D003323F8}"/>
              </a:ext>
            </a:extLst>
          </p:cNvPr>
          <p:cNvSpPr txBox="1"/>
          <p:nvPr/>
        </p:nvSpPr>
        <p:spPr>
          <a:xfrm>
            <a:off x="457200" y="3034394"/>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29A3357E-7AC2-0BF5-4D74-2059AA3ECA04}"/>
              </a:ext>
            </a:extLst>
          </p:cNvPr>
          <p:cNvSpPr txBox="1"/>
          <p:nvPr/>
        </p:nvSpPr>
        <p:spPr>
          <a:xfrm>
            <a:off x="457200" y="1168289"/>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96858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5AFD-DE8C-B999-965B-180DC89CC5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1C5245-888B-7BE1-2C70-87326C9158D0}"/>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br>
              <a:rPr lang="en-US" sz="3600">
                <a:sym typeface="Wingdings" pitchFamily="2" charset="2"/>
              </a:rPr>
            </a:br>
            <a:r>
              <a:rPr lang="en-US" sz="2400">
                <a:sym typeface="Wingdings" pitchFamily="2" charset="2"/>
              </a:rPr>
              <a:t>(or an array list, if you don't know the length ahead of time)</a:t>
            </a:r>
            <a:r>
              <a:rPr lang="en-US" sz="2400"/>
              <a:t> </a:t>
            </a:r>
            <a:endParaRPr lang="en-US" sz="3600" b="1"/>
          </a:p>
        </p:txBody>
      </p:sp>
    </p:spTree>
    <p:extLst>
      <p:ext uri="{BB962C8B-B14F-4D97-AF65-F5344CB8AC3E}">
        <p14:creationId xmlns:p14="http://schemas.microsoft.com/office/powerpoint/2010/main" val="26560697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C5532-DE75-F700-97BD-959741178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69BBD3-A9F8-03AD-F671-3B49714FB643}"/>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23468219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52413-A2F0-1193-0CB8-51D397DA4D8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7D2F589-04A2-4D63-9720-BFC656AC8369}"/>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5" name="Content Placeholder 4">
            <a:extLst>
              <a:ext uri="{FF2B5EF4-FFF2-40B4-BE49-F238E27FC236}">
                <a16:creationId xmlns:a16="http://schemas.microsoft.com/office/drawing/2014/main" id="{BB2B6686-B016-74B7-1C5D-3CA6987B15BC}"/>
              </a:ext>
            </a:extLst>
          </p:cNvPr>
          <p:cNvSpPr>
            <a:spLocks noGrp="1"/>
          </p:cNvSpPr>
          <p:nvPr>
            <p:ph sz="quarter" idx="10"/>
          </p:nvPr>
        </p:nvSpPr>
        <p:spPr/>
        <p:txBody>
          <a:bodyPr/>
          <a:lstStyle/>
          <a:p>
            <a:pPr marL="342900" indent="-342900" algn="l">
              <a:buFont typeface="+mj-lt"/>
              <a:buAutoNum type="arabicPeriod"/>
            </a:pPr>
            <a:r>
              <a:rPr lang="en-US" sz="1800"/>
              <a:t>what </a:t>
            </a:r>
            <a:r>
              <a:rPr lang="en-US" sz="1800" b="1"/>
              <a:t>data structure</a:t>
            </a:r>
            <a:r>
              <a:rPr lang="en-US" sz="1800"/>
              <a:t> will you need? (</a:t>
            </a:r>
            <a:r>
              <a:rPr lang="en-US" sz="1800" b="1"/>
              <a:t>hint:</a:t>
            </a:r>
            <a:r>
              <a:rPr lang="en-US" sz="1800"/>
              <a:t> </a:t>
            </a:r>
            <a:r>
              <a:rPr lang="en-US" sz="1800">
                <a:latin typeface="+mj-lt"/>
              </a:rPr>
              <a:t>HashMap&lt;???, ???&gt;</a:t>
            </a:r>
            <a:r>
              <a:rPr lang="en-US" sz="1800"/>
              <a:t>)</a:t>
            </a:r>
          </a:p>
          <a:p>
            <a:pPr marL="342900" indent="-342900" algn="l">
              <a:buFont typeface="+mj-lt"/>
              <a:buAutoNum type="arabicPeriod"/>
            </a:pPr>
            <a:r>
              <a:rPr lang="en-US" sz="1800"/>
              <a:t>how will you </a:t>
            </a:r>
            <a:r>
              <a:rPr lang="en-US" sz="1800" b="1"/>
              <a:t>set it up </a:t>
            </a:r>
            <a:r>
              <a:rPr lang="en-US" sz="1800"/>
              <a:t>(how will you populate it)?</a:t>
            </a:r>
          </a:p>
          <a:p>
            <a:pPr marL="342900" indent="-342900" algn="l">
              <a:buFont typeface="+mj-lt"/>
              <a:buAutoNum type="arabicPeriod"/>
            </a:pPr>
            <a:r>
              <a:rPr lang="en-US" sz="1800"/>
              <a:t>how will you </a:t>
            </a:r>
            <a:r>
              <a:rPr lang="en-US" sz="1800" b="1"/>
              <a:t>use it</a:t>
            </a:r>
            <a:r>
              <a:rPr lang="en-US" sz="1800"/>
              <a:t>?</a:t>
            </a:r>
          </a:p>
          <a:p>
            <a:pPr marL="342900" indent="-342900" algn="l">
              <a:buFont typeface="+mj-lt"/>
              <a:buAutoNum type="arabicPeriod"/>
            </a:pPr>
            <a:endParaRPr lang="en-US" sz="1800"/>
          </a:p>
          <a:p>
            <a:endParaRPr lang="en-US"/>
          </a:p>
        </p:txBody>
      </p:sp>
      <p:sp>
        <p:nvSpPr>
          <p:cNvPr id="2" name="Content Placeholder 4">
            <a:extLst>
              <a:ext uri="{FF2B5EF4-FFF2-40B4-BE49-F238E27FC236}">
                <a16:creationId xmlns:a16="http://schemas.microsoft.com/office/drawing/2014/main" id="{71349E87-3A38-B833-817C-9CBA753ABA40}"/>
              </a:ext>
            </a:extLst>
          </p:cNvPr>
          <p:cNvSpPr txBox="1">
            <a:spLocks/>
          </p:cNvSpPr>
          <p:nvPr/>
        </p:nvSpPr>
        <p:spPr>
          <a:xfrm>
            <a:off x="696323" y="2111717"/>
            <a:ext cx="2431209" cy="2068446"/>
          </a:xfrm>
          <a:prstGeom prst="rect">
            <a:avLst/>
          </a:prstGeom>
          <a:noFill/>
          <a:ln>
            <a:solidFill>
              <a:schemeClr val="tx1"/>
            </a:solidFill>
          </a:ln>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0" indent="0">
              <a:buNone/>
            </a:pPr>
            <a:r>
              <a:rPr lang="en-US">
                <a:solidFill>
                  <a:srgbClr val="BFBFBF"/>
                </a:solidFill>
                <a:latin typeface="Consolas" panose="020B0609020204030204" pitchFamily="49" charset="0"/>
                <a:cs typeface="Consolas" panose="020B0609020204030204" pitchFamily="49" charset="0"/>
              </a:rPr>
              <a:t>...</a:t>
            </a:r>
          </a:p>
        </p:txBody>
      </p:sp>
      <p:sp>
        <p:nvSpPr>
          <p:cNvPr id="6" name="Title 2">
            <a:extLst>
              <a:ext uri="{FF2B5EF4-FFF2-40B4-BE49-F238E27FC236}">
                <a16:creationId xmlns:a16="http://schemas.microsoft.com/office/drawing/2014/main" id="{FC9E75F0-25DD-1215-C057-F8CE0B2F6F43}"/>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endParaRPr lang="en-US" sz="1800">
              <a:solidFill>
                <a:schemeClr val="accent5">
                  <a:lumMod val="50000"/>
                </a:schemeClr>
              </a:solidFill>
            </a:endParaRPr>
          </a:p>
        </p:txBody>
      </p:sp>
      <p:sp>
        <p:nvSpPr>
          <p:cNvPr id="7" name="Content Placeholder 3">
            <a:extLst>
              <a:ext uri="{FF2B5EF4-FFF2-40B4-BE49-F238E27FC236}">
                <a16:creationId xmlns:a16="http://schemas.microsoft.com/office/drawing/2014/main" id="{1565BD7B-241F-6ADF-38A8-D1E0A6D48595}"/>
              </a:ext>
            </a:extLst>
          </p:cNvPr>
          <p:cNvSpPr txBox="1">
            <a:spLocks/>
          </p:cNvSpPr>
          <p:nvPr/>
        </p:nvSpPr>
        <p:spPr>
          <a:xfrm>
            <a:off x="3311587" y="2440561"/>
            <a:ext cx="5191158" cy="767361"/>
          </a:xfrm>
          <a:prstGeom prst="rect">
            <a:avLst/>
          </a:prstGeom>
          <a:ln>
            <a:solidFill>
              <a:schemeClr val="tx1"/>
            </a:solidFill>
          </a:ln>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000080"/>
                </a:solidFill>
                <a:latin typeface="+mj-lt"/>
              </a:rPr>
              <a:t>void</a:t>
            </a:r>
            <a:r>
              <a:rPr lang="en-US">
                <a:latin typeface="+mj-lt"/>
              </a:rPr>
              <a:t> put(</a:t>
            </a:r>
            <a:r>
              <a:rPr lang="en-US" err="1">
                <a:solidFill>
                  <a:srgbClr val="000080"/>
                </a:solidFill>
                <a:latin typeface="+mj-lt"/>
              </a:rPr>
              <a:t>KeyType</a:t>
            </a:r>
            <a:r>
              <a:rPr lang="en-US">
                <a:latin typeface="+mj-lt"/>
              </a:rPr>
              <a:t> key, </a:t>
            </a:r>
            <a:r>
              <a:rPr lang="en-US" err="1">
                <a:solidFill>
                  <a:srgbClr val="000080"/>
                </a:solidFill>
                <a:latin typeface="+mj-lt"/>
              </a:rPr>
              <a:t>ValueType</a:t>
            </a:r>
            <a:r>
              <a:rPr lang="en-US">
                <a:latin typeface="+mj-lt"/>
              </a:rPr>
              <a:t> value); </a:t>
            </a:r>
          </a:p>
          <a:p>
            <a:pPr marL="0" indent="0">
              <a:buNone/>
            </a:pPr>
            <a:r>
              <a:rPr lang="en-US" err="1">
                <a:solidFill>
                  <a:srgbClr val="000080"/>
                </a:solidFill>
                <a:latin typeface="+mj-lt"/>
              </a:rPr>
              <a:t>ValueType</a:t>
            </a:r>
            <a:r>
              <a:rPr lang="en-US">
                <a:latin typeface="+mj-lt"/>
              </a:rPr>
              <a:t> get(</a:t>
            </a:r>
            <a:r>
              <a:rPr lang="en-US" err="1">
                <a:solidFill>
                  <a:srgbClr val="000080"/>
                </a:solidFill>
                <a:latin typeface="+mj-lt"/>
              </a:rPr>
              <a:t>KeyType</a:t>
            </a:r>
            <a:r>
              <a:rPr lang="en-US">
                <a:latin typeface="+mj-lt"/>
              </a:rPr>
              <a:t> key);</a:t>
            </a:r>
          </a:p>
        </p:txBody>
      </p:sp>
    </p:spTree>
    <p:extLst>
      <p:ext uri="{BB962C8B-B14F-4D97-AF65-F5344CB8AC3E}">
        <p14:creationId xmlns:p14="http://schemas.microsoft.com/office/powerpoint/2010/main" val="8087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F4112-422E-1C8E-5D45-8369341D847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FCFAB0D-3BAD-5AAA-69AE-9A667335949F}"/>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23D2AB07-43F6-21F4-BF4D-C6E741D93907}"/>
              </a:ext>
            </a:extLst>
          </p:cNvPr>
          <p:cNvSpPr txBox="1"/>
          <p:nvPr/>
        </p:nvSpPr>
        <p:spPr>
          <a:xfrm>
            <a:off x="457200" y="972183"/>
            <a:ext cx="8229600" cy="63402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a:t>
            </a: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Integer</a:t>
            </a:r>
            <a:r>
              <a:rPr lang="en-US" sz="1600">
                <a:latin typeface="Consolas"/>
                <a:ea typeface="Segoe UI Emoji" panose="020B0502040204020203" pitchFamily="34" charset="0"/>
                <a:cs typeface="Consolas" panose="020B0609020204030204" pitchFamily="49" charset="0"/>
              </a:rPr>
              <a:t>&gt; </a:t>
            </a: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20DA4016-BEA9-189C-A9A7-0B441C8450FE}"/>
              </a:ext>
            </a:extLst>
          </p:cNvPr>
          <p:cNvSpPr txBox="1"/>
          <p:nvPr/>
        </p:nvSpPr>
        <p:spPr>
          <a:xfrm>
            <a:off x="457200" y="1713700"/>
            <a:ext cx="8229600" cy="214828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 </a:t>
            </a:r>
            <a:r>
              <a:rPr lang="en-US" sz="1600">
                <a:latin typeface="Consolas"/>
                <a:ea typeface="Segoe UI Emoji" panose="020B0502040204020203" pitchFamily="34" charset="0"/>
                <a:cs typeface="Consolas" panose="020B0609020204030204" pitchFamily="49" charset="0"/>
              </a:rPr>
              <a:t>names = { </a:t>
            </a:r>
            <a:r>
              <a:rPr lang="en-US" sz="1600">
                <a:solidFill>
                  <a:srgbClr val="B60E0E"/>
                </a:solidFill>
                <a:latin typeface="Consolas"/>
                <a:ea typeface="Segoe UI Emoji" panose="020B0502040204020203" pitchFamily="34" charset="0"/>
                <a:cs typeface="Consolas" panose="020B0609020204030204" pitchFamily="49" charset="0"/>
              </a:rPr>
              <a:t>"Bulbasaur"</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err="1">
                <a:solidFill>
                  <a:srgbClr val="B60E0E"/>
                </a:solidFill>
                <a:latin typeface="Consolas"/>
                <a:ea typeface="Segoe UI Emoji" panose="020B0502040204020203" pitchFamily="34" charset="0"/>
                <a:cs typeface="Consolas" panose="020B0609020204030204" pitchFamily="49" charset="0"/>
              </a:rPr>
              <a:t>Ivysaur</a:t>
            </a:r>
            <a:r>
              <a:rPr lang="en-US" sz="1600">
                <a:solidFill>
                  <a:srgbClr val="B60E0E"/>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 };</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 = new </a:t>
            </a: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for</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&lt; </a:t>
            </a:r>
            <a:r>
              <a:rPr lang="en-US" sz="1600" err="1">
                <a:latin typeface="Consolas"/>
                <a:ea typeface="Segoe UI Emoji" panose="020B0502040204020203" pitchFamily="34" charset="0"/>
                <a:cs typeface="Consolas" panose="020B0609020204030204" pitchFamily="49" charset="0"/>
              </a:rPr>
              <a:t>names.length</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 Bulbasaur = 1</a:t>
            </a: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numberFromName.put</a:t>
            </a:r>
            <a:r>
              <a:rPr lang="en-US" sz="1600">
                <a:latin typeface="Consolas"/>
                <a:ea typeface="Segoe UI Emoji" panose="020B0502040204020203" pitchFamily="34" charset="0"/>
                <a:cs typeface="Consolas" panose="020B0609020204030204" pitchFamily="49" charset="0"/>
              </a:rPr>
              <a:t>(names[</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1</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2F854E61-9910-0032-7A93-3A7B62D56FB6}"/>
              </a:ext>
            </a:extLst>
          </p:cNvPr>
          <p:cNvSpPr txBox="1"/>
          <p:nvPr/>
        </p:nvSpPr>
        <p:spPr>
          <a:xfrm>
            <a:off x="457200" y="3981410"/>
            <a:ext cx="8229600" cy="96641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name =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number = </a:t>
            </a:r>
            <a:r>
              <a:rPr lang="en-US" sz="1600" err="1">
                <a:latin typeface="Consolas"/>
                <a:ea typeface="Segoe UI Emoji" panose="020B0502040204020203" pitchFamily="34" charset="0"/>
                <a:cs typeface="Consolas" panose="020B0609020204030204" pitchFamily="49" charset="0"/>
              </a:rPr>
              <a:t>numberFromName.get</a:t>
            </a:r>
            <a:r>
              <a:rPr lang="en-US" sz="1600">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427797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07276-1B4C-F15D-C5DD-65FE4BB1C9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AE5D15-273C-97A2-96F7-B0A9F58AE886}"/>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r>
              <a:rPr lang="en-US" sz="4000" err="1">
                <a:latin typeface="Arial" panose="020B0604020202020204" pitchFamily="34" charset="0"/>
                <a:cs typeface="Arial" panose="020B0604020202020204" pitchFamily="34" charset="0"/>
              </a:rPr>
              <a:t>]</a:t>
            </a:r>
            <a:br>
              <a:rPr lang="en-US" sz="4000"/>
            </a:br>
            <a:r>
              <a:rPr lang="en-US" sz="1800" b="1"/>
              <a:t>TODO (Jim):</a:t>
            </a:r>
            <a:r>
              <a:rPr lang="en-US" sz="1800"/>
              <a:t>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22776854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A17EE-E80E-CFFA-3CA3-0607155956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77078F-BD82-5D8F-CD5D-1B5918A247CA}"/>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85BBD9C7-46C4-77F3-6D68-23C5F9440532}"/>
              </a:ext>
            </a:extLst>
          </p:cNvPr>
          <p:cNvSpPr>
            <a:spLocks noGrp="1"/>
          </p:cNvSpPr>
          <p:nvPr>
            <p:ph sz="quarter" idx="10"/>
          </p:nvPr>
        </p:nvSpPr>
        <p:spPr/>
        <p:txBody>
          <a:bodyPr>
            <a:noAutofit/>
          </a:bodyPr>
          <a:lstStyle/>
          <a:p>
            <a:pPr marL="0" indent="0">
              <a:buNone/>
            </a:pPr>
            <a:r>
              <a:rPr lang="en-US" sz="1200" b="1">
                <a:solidFill>
                  <a:srgbClr val="7F0055"/>
                </a:solidFill>
                <a:effectLst/>
                <a:latin typeface="Menlo" panose="020B0609030804020204" pitchFamily="49" charset="0"/>
              </a:rPr>
              <a:t>import</a:t>
            </a:r>
            <a:r>
              <a:rPr lang="en-US" sz="1200">
                <a:effectLst/>
                <a:latin typeface="Menlo" panose="020B0609030804020204" pitchFamily="49" charset="0"/>
              </a:rPr>
              <a:t> java.util.*;</a:t>
            </a:r>
          </a:p>
          <a:p>
            <a:pPr marL="0" indent="0">
              <a:buNone/>
            </a:pPr>
            <a:r>
              <a:rPr lang="en-US" sz="1200" b="1">
                <a:solidFill>
                  <a:srgbClr val="7F0055"/>
                </a:solidFill>
                <a:effectLst/>
                <a:latin typeface="Menlo" panose="020B0609030804020204" pitchFamily="49" charset="0"/>
              </a:rPr>
              <a:t>class</a:t>
            </a:r>
            <a:r>
              <a:rPr lang="en-US" sz="1200">
                <a:effectLst/>
                <a:latin typeface="Menlo" panose="020B0609030804020204" pitchFamily="49" charset="0"/>
              </a:rPr>
              <a:t> Main </a:t>
            </a:r>
            <a:r>
              <a:rPr lang="en-US" sz="1200" b="1">
                <a:solidFill>
                  <a:srgbClr val="7F0055"/>
                </a:solidFill>
                <a:effectLst/>
                <a:latin typeface="Menlo" panose="020B0609030804020204" pitchFamily="49" charset="0"/>
              </a:rPr>
              <a:t>extends</a:t>
            </a:r>
            <a:r>
              <a:rPr lang="en-US" sz="1200">
                <a:effectLst/>
                <a:latin typeface="Menlo" panose="020B0609030804020204" pitchFamily="49" charset="0"/>
              </a:rPr>
              <a:t> Cow {</a:t>
            </a:r>
          </a:p>
          <a:p>
            <a:pPr marL="342886" lvl="1" indent="0">
              <a:buNone/>
            </a:pPr>
            <a:r>
              <a:rPr lang="en-US" sz="1200" b="1">
                <a:solidFill>
                  <a:srgbClr val="7F0055"/>
                </a:solidFill>
                <a:effectLst/>
                <a:latin typeface="Menlo" panose="020B0609030804020204" pitchFamily="49" charset="0"/>
              </a:rPr>
              <a:t>public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static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void</a:t>
            </a:r>
            <a:r>
              <a:rPr lang="en-US" sz="1200">
                <a:effectLst/>
                <a:latin typeface="Menlo" panose="020B0609030804020204" pitchFamily="49" charset="0"/>
              </a:rPr>
              <a:t> main(String[] </a:t>
            </a:r>
            <a:r>
              <a:rPr lang="en-US" sz="1200">
                <a:solidFill>
                  <a:srgbClr val="6A3E3E"/>
                </a:solidFill>
                <a:effectLst/>
                <a:latin typeface="Menlo" panose="020B0609030804020204" pitchFamily="49" charset="0"/>
              </a:rPr>
              <a:t>args</a:t>
            </a:r>
            <a:r>
              <a:rPr lang="en-US" sz="1200">
                <a:effectLst/>
                <a:latin typeface="Menlo" panose="020B0609030804020204" pitchFamily="49" charset="0"/>
              </a:rPr>
              <a:t>) {</a:t>
            </a:r>
          </a:p>
          <a:p>
            <a:pPr marL="685772" lvl="2" indent="0">
              <a:buNone/>
            </a:pPr>
            <a:r>
              <a:rPr lang="en-US" sz="1200">
                <a:solidFill>
                  <a:srgbClr val="3F7F5F"/>
                </a:solidFill>
                <a:effectLst/>
                <a:latin typeface="Menlo" panose="020B0609030804020204" pitchFamily="49" charset="0"/>
              </a:rPr>
              <a:t>// setup</a:t>
            </a:r>
          </a:p>
          <a:p>
            <a:pPr marL="685772" lvl="2" indent="0">
              <a:buNone/>
            </a:pPr>
            <a:r>
              <a:rPr lang="en-US" sz="1200">
                <a:effectLst/>
                <a:latin typeface="Menlo" panose="020B0609030804020204" pitchFamily="49" charset="0"/>
              </a:rPr>
              <a:t>HashMap&lt;String, Integer&gt;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 = </a:t>
            </a:r>
            <a:r>
              <a:rPr lang="en-US" sz="1200" b="1">
                <a:solidFill>
                  <a:srgbClr val="7F0055"/>
                </a:solidFill>
                <a:effectLst/>
                <a:latin typeface="Menlo" panose="020B0609030804020204" pitchFamily="49" charset="0"/>
              </a:rPr>
              <a:t>new</a:t>
            </a:r>
            <a:r>
              <a:rPr lang="en-US" sz="1200">
                <a:effectLst/>
                <a:latin typeface="Menlo" panose="020B0609030804020204" pitchFamily="49" charset="0"/>
              </a:rPr>
              <a:t> HashMap&lt;&gt;();</a:t>
            </a:r>
          </a:p>
          <a:p>
            <a:pPr marL="685772" lvl="2" indent="0">
              <a:buNone/>
            </a:pPr>
            <a:r>
              <a:rPr lang="en-US" sz="1200">
                <a:solidFill>
                  <a:srgbClr val="000000"/>
                </a:solidFill>
                <a:effectLst/>
                <a:latin typeface="Menlo" panose="020B0609030804020204" pitchFamily="49" charset="0"/>
              </a:rPr>
              <a:t>String[]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 = { </a:t>
            </a:r>
            <a:r>
              <a:rPr lang="en-US" sz="1200">
                <a:solidFill>
                  <a:srgbClr val="2A00FF"/>
                </a:solidFill>
                <a:effectLst/>
                <a:latin typeface="Menlo" panose="020B0609030804020204" pitchFamily="49" charset="0"/>
              </a:rPr>
              <a:t>"Bulbasaur"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"Ivysaur"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"Venusaur"</a:t>
            </a:r>
            <a:r>
              <a:rPr lang="en-US" sz="1200">
                <a:solidFill>
                  <a:srgbClr val="000000"/>
                </a:solidFill>
                <a:effectLst/>
                <a:latin typeface="Menlo" panose="020B0609030804020204" pitchFamily="49" charset="0"/>
              </a:rPr>
              <a:t>, </a:t>
            </a:r>
            <a:r>
              <a:rPr lang="en-US" sz="1200">
                <a:solidFill>
                  <a:schemeClr val="bg1">
                    <a:lumMod val="75000"/>
                  </a:schemeClr>
                </a:solidFill>
                <a:latin typeface="Menlo" panose="020B0609030804020204" pitchFamily="49" charset="0"/>
              </a:rPr>
              <a:t>...</a:t>
            </a:r>
            <a:r>
              <a:rPr lang="en-US" sz="1200">
                <a:solidFill>
                  <a:srgbClr val="000000"/>
                </a:solidFill>
                <a:effectLst/>
                <a:latin typeface="Menlo" panose="020B0609030804020204" pitchFamily="49" charset="0"/>
              </a:rPr>
              <a:t> };</a:t>
            </a:r>
            <a:endParaRPr lang="en-US" sz="1200">
              <a:solidFill>
                <a:srgbClr val="2A00FF"/>
              </a:solidFill>
              <a:effectLst/>
              <a:latin typeface="Menlo" panose="020B0609030804020204" pitchFamily="49" charset="0"/>
            </a:endParaRPr>
          </a:p>
          <a:p>
            <a:pPr marL="685772" lvl="2" indent="0">
              <a:buNone/>
            </a:pPr>
            <a:r>
              <a:rPr lang="en-US" sz="1200" b="1">
                <a:solidFill>
                  <a:srgbClr val="7F0055"/>
                </a:solidFill>
                <a:effectLst/>
                <a:latin typeface="Menlo" panose="020B0609030804020204" pitchFamily="49" charset="0"/>
              </a:rPr>
              <a:t>for</a:t>
            </a:r>
            <a:r>
              <a:rPr lang="en-US" sz="1200">
                <a:solidFill>
                  <a:srgbClr val="000000"/>
                </a:solidFill>
                <a:effectLst/>
                <a:latin typeface="Menlo" panose="020B0609030804020204" pitchFamily="49" charset="0"/>
              </a:rPr>
              <a:t> (</a:t>
            </a:r>
            <a:r>
              <a:rPr lang="en-US" sz="1200" b="1">
                <a:solidFill>
                  <a:srgbClr val="7F0055"/>
                </a:solidFill>
                <a:effectLst/>
                <a:latin typeface="Menlo" panose="020B0609030804020204" pitchFamily="49" charset="0"/>
              </a:rPr>
              <a:t>int</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0;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&lt;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0000C0"/>
                </a:solidFill>
                <a:effectLst/>
                <a:latin typeface="Menlo" panose="020B0609030804020204" pitchFamily="49" charset="0"/>
              </a:rPr>
              <a:t>length</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endParaRPr lang="en-US" sz="1200">
              <a:solidFill>
                <a:srgbClr val="6A3E3E"/>
              </a:solidFill>
              <a:effectLst/>
              <a:latin typeface="Menlo" panose="020B0609030804020204" pitchFamily="49" charset="0"/>
            </a:endParaRPr>
          </a:p>
          <a:p>
            <a:pPr marL="1028658" lvl="3" indent="0">
              <a:buNone/>
            </a:pPr>
            <a:r>
              <a:rPr lang="en-US" sz="1200">
                <a:solidFill>
                  <a:srgbClr val="6A3E3E"/>
                </a:solidFill>
                <a:effectLst/>
                <a:latin typeface="Menlo" panose="020B0609030804020204" pitchFamily="49" charset="0"/>
              </a:rPr>
              <a:t>numberFromName</a:t>
            </a:r>
            <a:r>
              <a:rPr lang="en-US" sz="1200">
                <a:solidFill>
                  <a:srgbClr val="000000"/>
                </a:solidFill>
                <a:effectLst/>
                <a:latin typeface="Menlo" panose="020B0609030804020204" pitchFamily="49" charset="0"/>
              </a:rPr>
              <a:t>.put(</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+ 1);</a:t>
            </a:r>
            <a:endParaRPr lang="en-US" sz="1200">
              <a:solidFill>
                <a:srgbClr val="6A3E3E"/>
              </a:solidFill>
              <a:effectLst/>
              <a:latin typeface="Menlo" panose="020B0609030804020204" pitchFamily="49" charset="0"/>
            </a:endParaRPr>
          </a:p>
          <a:p>
            <a:pPr marL="685772" lvl="2" indent="0">
              <a:buNone/>
            </a:pPr>
            <a:r>
              <a:rPr lang="en-US" sz="1200">
                <a:effectLst/>
                <a:latin typeface="Menlo" panose="020B0609030804020204" pitchFamily="49" charset="0"/>
              </a:rPr>
              <a:t>}</a:t>
            </a:r>
          </a:p>
          <a:p>
            <a:pPr marL="685772" lvl="2" indent="0">
              <a:buNone/>
            </a:pPr>
            <a:br>
              <a:rPr lang="en-US" sz="1200">
                <a:effectLst/>
                <a:latin typeface="Menlo" panose="020B0609030804020204" pitchFamily="49" charset="0"/>
              </a:rPr>
            </a:br>
            <a:endParaRPr lang="en-US" sz="1200">
              <a:effectLst/>
              <a:latin typeface="Menlo" panose="020B0609030804020204" pitchFamily="49" charset="0"/>
            </a:endParaRPr>
          </a:p>
          <a:p>
            <a:pPr marL="685772" lvl="2" indent="0">
              <a:buNone/>
            </a:pPr>
            <a:r>
              <a:rPr lang="en-US" sz="1200">
                <a:solidFill>
                  <a:srgbClr val="3F7F5F"/>
                </a:solidFill>
                <a:effectLst/>
                <a:latin typeface="Menlo" panose="020B0609030804020204" pitchFamily="49" charset="0"/>
              </a:rPr>
              <a:t>// usage</a:t>
            </a:r>
          </a:p>
          <a:p>
            <a:pPr marL="685772" lvl="2" indent="0">
              <a:buNone/>
            </a:pPr>
            <a:r>
              <a:rPr lang="en-US" sz="1200" b="1">
                <a:solidFill>
                  <a:srgbClr val="7F0055"/>
                </a:solidFill>
                <a:effectLst/>
                <a:latin typeface="Menlo" panose="020B0609030804020204" pitchFamily="49" charset="0"/>
              </a:rPr>
              <a:t>for</a:t>
            </a:r>
            <a:r>
              <a:rPr lang="en-US" sz="1200">
                <a:effectLst/>
                <a:latin typeface="Menlo" panose="020B0609030804020204" pitchFamily="49" charset="0"/>
              </a:rPr>
              <a:t> (String </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.keySet()) {</a:t>
            </a:r>
          </a:p>
          <a:p>
            <a:pPr marL="1028658" lvl="3" indent="0">
              <a:buNone/>
            </a:pPr>
            <a:r>
              <a:rPr lang="en-US" sz="1200" i="1">
                <a:effectLst/>
                <a:latin typeface="Menlo" panose="020B0609030804020204" pitchFamily="49" charset="0"/>
              </a:rPr>
              <a:t>PRINT</a:t>
            </a:r>
            <a:r>
              <a:rPr lang="en-US" sz="1200">
                <a:effectLst/>
                <a:latin typeface="Menlo" panose="020B0609030804020204" pitchFamily="49" charset="0"/>
              </a:rPr>
              <a: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2A00FF"/>
                </a:solidFill>
                <a:effectLst/>
                <a:latin typeface="Menlo" panose="020B0609030804020204" pitchFamily="49" charset="0"/>
              </a:rPr>
              <a:t>" -&gt; "</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.get(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a:t>
            </a:r>
          </a:p>
          <a:p>
            <a:pPr marL="685772" lvl="2" indent="0">
              <a:buNone/>
            </a:pPr>
            <a:r>
              <a:rPr lang="en-US" sz="1200">
                <a:effectLst/>
                <a:latin typeface="Menlo" panose="020B0609030804020204" pitchFamily="49" charset="0"/>
              </a:rPr>
              <a:t>}</a:t>
            </a:r>
          </a:p>
          <a:p>
            <a:pPr marL="342886" lvl="1" indent="0">
              <a:buNone/>
            </a:pPr>
            <a:r>
              <a:rPr lang="en-US" sz="1200">
                <a:effectLst/>
                <a:latin typeface="Menlo" panose="020B0609030804020204" pitchFamily="49" charset="0"/>
              </a:rPr>
              <a:t>}</a:t>
            </a:r>
          </a:p>
          <a:p>
            <a:pPr marL="0" indent="0">
              <a:buNone/>
            </a:pPr>
            <a:r>
              <a:rPr lang="en-US" sz="1200">
                <a:effectLst/>
                <a:latin typeface="Menlo" panose="020B0609030804020204" pitchFamily="49" charset="0"/>
              </a:rPr>
              <a:t>}</a:t>
            </a:r>
          </a:p>
        </p:txBody>
      </p:sp>
      <p:sp>
        <p:nvSpPr>
          <p:cNvPr id="5" name="Content Placeholder 3">
            <a:extLst>
              <a:ext uri="{FF2B5EF4-FFF2-40B4-BE49-F238E27FC236}">
                <a16:creationId xmlns:a16="http://schemas.microsoft.com/office/drawing/2014/main" id="{40542A34-24CE-8727-9452-92FB279F0C74}"/>
              </a:ext>
            </a:extLst>
          </p:cNvPr>
          <p:cNvSpPr txBox="1">
            <a:spLocks/>
          </p:cNvSpPr>
          <p:nvPr/>
        </p:nvSpPr>
        <p:spPr>
          <a:xfrm>
            <a:off x="7292051" y="0"/>
            <a:ext cx="1851949" cy="5417773"/>
          </a:xfrm>
          <a:prstGeom prst="rect">
            <a:avLst/>
          </a:prstGeom>
          <a:solidFill>
            <a:schemeClr val="accent4">
              <a:lumMod val="20000"/>
              <a:lumOff val="80000"/>
            </a:schemeClr>
          </a:solidFill>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200" err="1">
                <a:solidFill>
                  <a:srgbClr val="007B00"/>
                </a:solidFill>
              </a:rPr>
              <a:t>Mewtwo</a:t>
            </a:r>
            <a:r>
              <a:rPr lang="en-US" sz="1200">
                <a:solidFill>
                  <a:srgbClr val="007B00"/>
                </a:solidFill>
              </a:rPr>
              <a:t> -&gt; 150</a:t>
            </a:r>
          </a:p>
          <a:p>
            <a:pPr marL="0" indent="0">
              <a:buFont typeface="System Font Regular"/>
              <a:buNone/>
            </a:pPr>
            <a:r>
              <a:rPr lang="en-US" sz="1200" err="1">
                <a:solidFill>
                  <a:srgbClr val="007B00"/>
                </a:solidFill>
              </a:rPr>
              <a:t>Raichu</a:t>
            </a:r>
            <a:r>
              <a:rPr lang="en-US" sz="1200">
                <a:solidFill>
                  <a:srgbClr val="007B00"/>
                </a:solidFill>
              </a:rPr>
              <a:t> -&gt; 26</a:t>
            </a:r>
          </a:p>
          <a:p>
            <a:pPr marL="0" indent="0">
              <a:buFont typeface="System Font Regular"/>
              <a:buNone/>
            </a:pPr>
            <a:r>
              <a:rPr lang="en-US" sz="1200" err="1">
                <a:solidFill>
                  <a:srgbClr val="007B00"/>
                </a:solidFill>
              </a:rPr>
              <a:t>Arbok</a:t>
            </a:r>
            <a:r>
              <a:rPr lang="en-US" sz="1200">
                <a:solidFill>
                  <a:srgbClr val="007B00"/>
                </a:solidFill>
              </a:rPr>
              <a:t> -&gt; 24</a:t>
            </a:r>
          </a:p>
          <a:p>
            <a:pPr marL="0" indent="0">
              <a:buFont typeface="System Font Regular"/>
              <a:buNone/>
            </a:pPr>
            <a:r>
              <a:rPr lang="en-US" sz="1200">
                <a:solidFill>
                  <a:srgbClr val="007B00"/>
                </a:solidFill>
              </a:rPr>
              <a:t>Kabuto -&gt; 140</a:t>
            </a:r>
          </a:p>
          <a:p>
            <a:pPr marL="0" indent="0">
              <a:buFont typeface="System Font Regular"/>
              <a:buNone/>
            </a:pPr>
            <a:r>
              <a:rPr lang="en-US" sz="1200">
                <a:solidFill>
                  <a:srgbClr val="007B00"/>
                </a:solidFill>
              </a:rPr>
              <a:t>Charmander -&gt; 4</a:t>
            </a:r>
          </a:p>
          <a:p>
            <a:pPr marL="0" indent="0">
              <a:buFont typeface="System Font Regular"/>
              <a:buNone/>
            </a:pPr>
            <a:r>
              <a:rPr lang="en-US" sz="1200" err="1">
                <a:solidFill>
                  <a:srgbClr val="007B00"/>
                </a:solidFill>
              </a:rPr>
              <a:t>Charmeleon</a:t>
            </a:r>
            <a:r>
              <a:rPr lang="en-US" sz="1200">
                <a:solidFill>
                  <a:srgbClr val="007B00"/>
                </a:solidFill>
              </a:rPr>
              <a:t> -&gt; 5</a:t>
            </a:r>
          </a:p>
          <a:p>
            <a:pPr marL="0" indent="0">
              <a:buFont typeface="System Font Regular"/>
              <a:buNone/>
            </a:pPr>
            <a:r>
              <a:rPr lang="en-US" sz="1200" err="1">
                <a:solidFill>
                  <a:srgbClr val="007B00"/>
                </a:solidFill>
              </a:rPr>
              <a:t>Shellder</a:t>
            </a:r>
            <a:r>
              <a:rPr lang="en-US" sz="1200">
                <a:solidFill>
                  <a:srgbClr val="007B00"/>
                </a:solidFill>
              </a:rPr>
              <a:t> -&gt; 90</a:t>
            </a:r>
          </a:p>
          <a:p>
            <a:pPr marL="0" indent="0">
              <a:buFont typeface="System Font Regular"/>
              <a:buNone/>
            </a:pPr>
            <a:r>
              <a:rPr lang="en-US" sz="1200" err="1">
                <a:solidFill>
                  <a:srgbClr val="007B00"/>
                </a:solidFill>
              </a:rPr>
              <a:t>Fearow</a:t>
            </a:r>
            <a:r>
              <a:rPr lang="en-US" sz="1200">
                <a:solidFill>
                  <a:srgbClr val="007B00"/>
                </a:solidFill>
              </a:rPr>
              <a:t> -&gt; 22</a:t>
            </a:r>
          </a:p>
          <a:p>
            <a:pPr marL="0" indent="0">
              <a:buFont typeface="System Font Regular"/>
              <a:buNone/>
            </a:pPr>
            <a:r>
              <a:rPr lang="en-US" sz="1200" err="1">
                <a:solidFill>
                  <a:srgbClr val="007B00"/>
                </a:solidFill>
              </a:rPr>
              <a:t>Kangaskhan</a:t>
            </a:r>
            <a:r>
              <a:rPr lang="en-US" sz="1200">
                <a:solidFill>
                  <a:srgbClr val="007B00"/>
                </a:solidFill>
              </a:rPr>
              <a:t> -&gt; 115</a:t>
            </a:r>
          </a:p>
          <a:p>
            <a:pPr marL="0" indent="0">
              <a:buFont typeface="System Font Regular"/>
              <a:buNone/>
            </a:pPr>
            <a:r>
              <a:rPr lang="en-US" sz="1200" err="1">
                <a:solidFill>
                  <a:srgbClr val="007B00"/>
                </a:solidFill>
              </a:rPr>
              <a:t>Mankey</a:t>
            </a:r>
            <a:r>
              <a:rPr lang="en-US" sz="1200">
                <a:solidFill>
                  <a:srgbClr val="007B00"/>
                </a:solidFill>
              </a:rPr>
              <a:t> -&gt; 56</a:t>
            </a:r>
          </a:p>
          <a:p>
            <a:pPr marL="0" indent="0">
              <a:buFont typeface="System Font Regular"/>
              <a:buNone/>
            </a:pPr>
            <a:r>
              <a:rPr lang="en-US" sz="1200" err="1">
                <a:solidFill>
                  <a:srgbClr val="007B00"/>
                </a:solidFill>
              </a:rPr>
              <a:t>Dodrio</a:t>
            </a:r>
            <a:r>
              <a:rPr lang="en-US" sz="1200">
                <a:solidFill>
                  <a:srgbClr val="007B00"/>
                </a:solidFill>
              </a:rPr>
              <a:t> -&gt; 85</a:t>
            </a:r>
          </a:p>
          <a:p>
            <a:pPr marL="0" indent="0">
              <a:buFont typeface="System Font Regular"/>
              <a:buNone/>
            </a:pPr>
            <a:r>
              <a:rPr lang="en-US" sz="1200" err="1">
                <a:solidFill>
                  <a:srgbClr val="007B00"/>
                </a:solidFill>
              </a:rPr>
              <a:t>Vaporeon</a:t>
            </a:r>
            <a:r>
              <a:rPr lang="en-US" sz="1200">
                <a:solidFill>
                  <a:srgbClr val="007B00"/>
                </a:solidFill>
              </a:rPr>
              <a:t> -&gt; 134</a:t>
            </a:r>
          </a:p>
          <a:p>
            <a:pPr marL="0" indent="0">
              <a:buFont typeface="System Font Regular"/>
              <a:buNone/>
            </a:pPr>
            <a:r>
              <a:rPr lang="en-US" sz="1200">
                <a:solidFill>
                  <a:srgbClr val="007B00"/>
                </a:solidFill>
              </a:rPr>
              <a:t>Golem -&gt; 76</a:t>
            </a:r>
          </a:p>
          <a:p>
            <a:pPr marL="0" indent="0">
              <a:buFont typeface="System Font Regular"/>
              <a:buNone/>
            </a:pPr>
            <a:r>
              <a:rPr lang="en-US" sz="1200" err="1">
                <a:solidFill>
                  <a:srgbClr val="007B00"/>
                </a:solidFill>
              </a:rPr>
              <a:t>Marowak</a:t>
            </a:r>
            <a:r>
              <a:rPr lang="en-US" sz="1200">
                <a:solidFill>
                  <a:srgbClr val="007B00"/>
                </a:solidFill>
              </a:rPr>
              <a:t> -&gt; 105</a:t>
            </a:r>
          </a:p>
          <a:p>
            <a:pPr marL="0" indent="0">
              <a:buFont typeface="System Font Regular"/>
              <a:buNone/>
            </a:pPr>
            <a:r>
              <a:rPr lang="en-US" sz="1200">
                <a:solidFill>
                  <a:srgbClr val="007B00"/>
                </a:solidFill>
              </a:rPr>
              <a:t>Pikachu -&gt; 25</a:t>
            </a:r>
          </a:p>
          <a:p>
            <a:pPr marL="0" indent="0">
              <a:buFont typeface="System Font Regular"/>
              <a:buNone/>
            </a:pPr>
            <a:r>
              <a:rPr lang="en-US" sz="1200" err="1">
                <a:solidFill>
                  <a:srgbClr val="007B00"/>
                </a:solidFill>
              </a:rPr>
              <a:t>Raticate</a:t>
            </a:r>
            <a:r>
              <a:rPr lang="en-US" sz="1200">
                <a:solidFill>
                  <a:srgbClr val="007B00"/>
                </a:solidFill>
              </a:rPr>
              <a:t> -&gt; 20</a:t>
            </a:r>
          </a:p>
          <a:p>
            <a:pPr marL="0" indent="0">
              <a:buFont typeface="System Font Regular"/>
              <a:buNone/>
            </a:pPr>
            <a:r>
              <a:rPr lang="en-US" sz="1200" err="1">
                <a:solidFill>
                  <a:srgbClr val="007B00"/>
                </a:solidFill>
              </a:rPr>
              <a:t>Kadabra</a:t>
            </a:r>
            <a:r>
              <a:rPr lang="en-US" sz="1200">
                <a:solidFill>
                  <a:srgbClr val="007B00"/>
                </a:solidFill>
              </a:rPr>
              <a:t> -&gt; 64</a:t>
            </a:r>
          </a:p>
          <a:p>
            <a:pPr marL="0" indent="0">
              <a:buFont typeface="System Font Regular"/>
              <a:buNone/>
            </a:pPr>
            <a:r>
              <a:rPr lang="en-US" sz="1200" err="1">
                <a:solidFill>
                  <a:srgbClr val="007B00"/>
                </a:solidFill>
              </a:rPr>
              <a:t>Primeape</a:t>
            </a:r>
            <a:r>
              <a:rPr lang="en-US" sz="1200">
                <a:solidFill>
                  <a:srgbClr val="007B00"/>
                </a:solidFill>
              </a:rPr>
              <a:t> -&gt; 57</a:t>
            </a:r>
          </a:p>
          <a:p>
            <a:pPr marL="0" indent="0">
              <a:buFont typeface="System Font Regular"/>
              <a:buNone/>
            </a:pPr>
            <a:r>
              <a:rPr lang="en-US" sz="1200" err="1">
                <a:solidFill>
                  <a:srgbClr val="007B00"/>
                </a:solidFill>
              </a:rPr>
              <a:t>Venomoth</a:t>
            </a:r>
            <a:r>
              <a:rPr lang="en-US" sz="1200">
                <a:solidFill>
                  <a:srgbClr val="007B00"/>
                </a:solidFill>
              </a:rPr>
              <a:t> -&gt; 49</a:t>
            </a:r>
          </a:p>
          <a:p>
            <a:pPr marL="0" indent="0">
              <a:buFont typeface="System Font Regular"/>
              <a:buNone/>
            </a:pPr>
            <a:r>
              <a:rPr lang="en-US" sz="1200" err="1">
                <a:solidFill>
                  <a:srgbClr val="007B00"/>
                </a:solidFill>
              </a:rPr>
              <a:t>Magikarp</a:t>
            </a:r>
            <a:r>
              <a:rPr lang="en-US" sz="1200">
                <a:solidFill>
                  <a:srgbClr val="007B00"/>
                </a:solidFill>
              </a:rPr>
              <a:t> -&gt; 129</a:t>
            </a:r>
          </a:p>
          <a:p>
            <a:pPr marL="0" indent="0">
              <a:buFont typeface="System Font Regular"/>
              <a:buNone/>
            </a:pPr>
            <a:r>
              <a:rPr lang="en-US" sz="1200" err="1">
                <a:solidFill>
                  <a:srgbClr val="007B00"/>
                </a:solidFill>
              </a:rPr>
              <a:t>Pidgeotto</a:t>
            </a:r>
            <a:r>
              <a:rPr lang="en-US" sz="1200">
                <a:solidFill>
                  <a:srgbClr val="007B00"/>
                </a:solidFill>
              </a:rPr>
              <a:t> -&gt; 17</a:t>
            </a:r>
          </a:p>
          <a:p>
            <a:pPr marL="0" indent="0">
              <a:buFont typeface="System Font Regular"/>
              <a:buNone/>
            </a:pPr>
            <a:r>
              <a:rPr lang="en-US" sz="1200" err="1">
                <a:solidFill>
                  <a:srgbClr val="007B00"/>
                </a:solidFill>
              </a:rPr>
              <a:t>Slowbro</a:t>
            </a:r>
            <a:r>
              <a:rPr lang="en-US" sz="1200">
                <a:solidFill>
                  <a:srgbClr val="007B00"/>
                </a:solidFill>
              </a:rPr>
              <a:t> -&gt; 80</a:t>
            </a:r>
          </a:p>
          <a:p>
            <a:pPr marL="0" indent="0">
              <a:buFont typeface="System Font Regular"/>
              <a:buNone/>
            </a:pPr>
            <a:r>
              <a:rPr lang="en-US" sz="1200" err="1">
                <a:solidFill>
                  <a:srgbClr val="007B00"/>
                </a:solidFill>
              </a:rPr>
              <a:t>Gastly</a:t>
            </a:r>
            <a:r>
              <a:rPr lang="en-US" sz="1200">
                <a:solidFill>
                  <a:srgbClr val="007B00"/>
                </a:solidFill>
              </a:rPr>
              <a:t> -&gt; 92</a:t>
            </a:r>
          </a:p>
          <a:p>
            <a:pPr marL="0" indent="0">
              <a:buFont typeface="System Font Regular"/>
              <a:buNone/>
            </a:pPr>
            <a:r>
              <a:rPr lang="en-US" sz="1200">
                <a:solidFill>
                  <a:srgbClr val="007B00"/>
                </a:solidFill>
              </a:rPr>
              <a:t>Magneton -&gt; 82</a:t>
            </a:r>
          </a:p>
          <a:p>
            <a:pPr marL="0" indent="0">
              <a:buFont typeface="System Font Regular"/>
              <a:buNone/>
            </a:pPr>
            <a:r>
              <a:rPr lang="en-US" sz="1200" err="1">
                <a:solidFill>
                  <a:srgbClr val="007B00"/>
                </a:solidFill>
              </a:rPr>
              <a:t>Jolteon</a:t>
            </a:r>
            <a:r>
              <a:rPr lang="en-US" sz="1200">
                <a:solidFill>
                  <a:srgbClr val="007B00"/>
                </a:solidFill>
              </a:rPr>
              <a:t> -&gt; 135</a:t>
            </a:r>
          </a:p>
          <a:p>
            <a:pPr marL="0" indent="0">
              <a:buFont typeface="System Font Regular"/>
              <a:buNone/>
            </a:pPr>
            <a:r>
              <a:rPr lang="en-US" sz="1200" err="1">
                <a:solidFill>
                  <a:srgbClr val="007B00"/>
                </a:solidFill>
              </a:rPr>
              <a:t>Metapod</a:t>
            </a:r>
            <a:r>
              <a:rPr lang="en-US" sz="1200">
                <a:solidFill>
                  <a:srgbClr val="007B00"/>
                </a:solidFill>
              </a:rPr>
              <a:t> -&gt; 11</a:t>
            </a:r>
          </a:p>
          <a:p>
            <a:pPr marL="0" indent="0">
              <a:buFont typeface="System Font Regular"/>
              <a:buNone/>
            </a:pPr>
            <a:r>
              <a:rPr lang="en-US" sz="1200" err="1">
                <a:solidFill>
                  <a:srgbClr val="007B00"/>
                </a:solidFill>
              </a:rPr>
              <a:t>Diglett</a:t>
            </a:r>
            <a:r>
              <a:rPr lang="en-US" sz="1200">
                <a:solidFill>
                  <a:srgbClr val="007B00"/>
                </a:solidFill>
              </a:rPr>
              <a:t> -&gt; 50</a:t>
            </a:r>
          </a:p>
          <a:p>
            <a:pPr marL="0" indent="0">
              <a:buFont typeface="System Font Regular"/>
              <a:buNone/>
            </a:pPr>
            <a:r>
              <a:rPr lang="en-US" sz="1200" err="1">
                <a:solidFill>
                  <a:srgbClr val="007B00"/>
                </a:solidFill>
              </a:rPr>
              <a:t>Eevee</a:t>
            </a:r>
            <a:r>
              <a:rPr lang="en-US" sz="1200">
                <a:solidFill>
                  <a:srgbClr val="007B00"/>
                </a:solidFill>
              </a:rPr>
              <a:t> -&gt; 133</a:t>
            </a:r>
          </a:p>
          <a:p>
            <a:pPr marL="0" indent="0">
              <a:buFont typeface="System Font Regular"/>
              <a:buNone/>
            </a:pPr>
            <a:r>
              <a:rPr lang="en-US" sz="1200" err="1">
                <a:solidFill>
                  <a:srgbClr val="007B00"/>
                </a:solidFill>
              </a:rPr>
              <a:t>Caterpie</a:t>
            </a:r>
            <a:r>
              <a:rPr lang="en-US" sz="1200">
                <a:solidFill>
                  <a:srgbClr val="007B00"/>
                </a:solidFill>
              </a:rPr>
              <a:t> -&gt; 10</a:t>
            </a:r>
          </a:p>
          <a:p>
            <a:pPr marL="0" indent="0">
              <a:buFont typeface="System Font Regular"/>
              <a:buNone/>
            </a:pPr>
            <a:r>
              <a:rPr lang="en-US" sz="1200" err="1">
                <a:solidFill>
                  <a:srgbClr val="007B00"/>
                </a:solidFill>
              </a:rPr>
              <a:t>Goldeen</a:t>
            </a:r>
            <a:r>
              <a:rPr lang="en-US" sz="1200">
                <a:solidFill>
                  <a:srgbClr val="007B00"/>
                </a:solidFill>
              </a:rPr>
              <a:t> -&gt; 118</a:t>
            </a:r>
          </a:p>
          <a:p>
            <a:pPr marL="0" indent="0">
              <a:buFont typeface="System Font Regular"/>
              <a:buNone/>
            </a:pPr>
            <a:r>
              <a:rPr lang="en-US" sz="1200" err="1">
                <a:solidFill>
                  <a:srgbClr val="007B00"/>
                </a:solidFill>
              </a:rPr>
              <a:t>Abra</a:t>
            </a:r>
            <a:r>
              <a:rPr lang="en-US" sz="1200">
                <a:solidFill>
                  <a:srgbClr val="007B00"/>
                </a:solidFill>
              </a:rPr>
              <a:t> -&gt; 63</a:t>
            </a:r>
          </a:p>
          <a:p>
            <a:pPr marL="0" indent="0">
              <a:buFont typeface="System Font Regular"/>
              <a:buNone/>
            </a:pPr>
            <a:r>
              <a:rPr lang="en-US" sz="1200" err="1">
                <a:solidFill>
                  <a:srgbClr val="007B00"/>
                </a:solidFill>
              </a:rPr>
              <a:t>Blastoise</a:t>
            </a:r>
            <a:r>
              <a:rPr lang="en-US" sz="1200">
                <a:solidFill>
                  <a:srgbClr val="007B00"/>
                </a:solidFill>
              </a:rPr>
              <a:t> -&gt; 9</a:t>
            </a:r>
          </a:p>
          <a:p>
            <a:pPr marL="0" indent="0">
              <a:buFont typeface="System Font Regular"/>
              <a:buNone/>
            </a:pPr>
            <a:r>
              <a:rPr lang="en-US" sz="1200" err="1">
                <a:solidFill>
                  <a:srgbClr val="007B00"/>
                </a:solidFill>
              </a:rPr>
              <a:t>Magnemite</a:t>
            </a:r>
            <a:r>
              <a:rPr lang="en-US" sz="1200">
                <a:solidFill>
                  <a:srgbClr val="007B00"/>
                </a:solidFill>
              </a:rPr>
              <a:t> -&gt; 81</a:t>
            </a:r>
          </a:p>
          <a:p>
            <a:pPr marL="0" indent="0">
              <a:buFont typeface="System Font Regular"/>
              <a:buNone/>
            </a:pPr>
            <a:r>
              <a:rPr lang="en-US" sz="1200" err="1">
                <a:solidFill>
                  <a:srgbClr val="007B00"/>
                </a:solidFill>
              </a:rPr>
              <a:t>Pinsir</a:t>
            </a:r>
            <a:r>
              <a:rPr lang="en-US" sz="1200">
                <a:solidFill>
                  <a:srgbClr val="007B00"/>
                </a:solidFill>
              </a:rPr>
              <a:t> -&gt; 127</a:t>
            </a:r>
          </a:p>
          <a:p>
            <a:pPr marL="0" indent="0">
              <a:buFont typeface="System Font Regular"/>
              <a:buNone/>
            </a:pPr>
            <a:r>
              <a:rPr lang="en-US" sz="1200" err="1">
                <a:solidFill>
                  <a:srgbClr val="007B00"/>
                </a:solidFill>
              </a:rPr>
              <a:t>Machoke</a:t>
            </a:r>
            <a:r>
              <a:rPr lang="en-US" sz="1200">
                <a:solidFill>
                  <a:srgbClr val="007B00"/>
                </a:solidFill>
              </a:rPr>
              <a:t> -&gt; 67</a:t>
            </a:r>
          </a:p>
          <a:p>
            <a:pPr marL="0" indent="0">
              <a:buFont typeface="System Font Regular"/>
              <a:buNone/>
            </a:pPr>
            <a:r>
              <a:rPr lang="en-US" sz="1200" err="1">
                <a:solidFill>
                  <a:srgbClr val="007B00"/>
                </a:solidFill>
              </a:rPr>
              <a:t>Graveler</a:t>
            </a:r>
            <a:r>
              <a:rPr lang="en-US" sz="1200">
                <a:solidFill>
                  <a:srgbClr val="007B00"/>
                </a:solidFill>
              </a:rPr>
              <a:t> -&gt; 75</a:t>
            </a:r>
          </a:p>
          <a:p>
            <a:pPr marL="0" indent="0">
              <a:buFont typeface="System Font Regular"/>
              <a:buNone/>
            </a:pPr>
            <a:r>
              <a:rPr lang="en-US" sz="1200" err="1">
                <a:solidFill>
                  <a:srgbClr val="007B00"/>
                </a:solidFill>
              </a:rPr>
              <a:t>Meowth</a:t>
            </a:r>
            <a:r>
              <a:rPr lang="en-US" sz="1200">
                <a:solidFill>
                  <a:srgbClr val="007B00"/>
                </a:solidFill>
              </a:rPr>
              <a:t> -&gt; 52</a:t>
            </a:r>
          </a:p>
          <a:p>
            <a:pPr marL="0" indent="0">
              <a:buFont typeface="System Font Regular"/>
              <a:buNone/>
            </a:pPr>
            <a:r>
              <a:rPr lang="en-US" sz="1200" err="1">
                <a:solidFill>
                  <a:srgbClr val="007B00"/>
                </a:solidFill>
              </a:rPr>
              <a:t>Staryu</a:t>
            </a:r>
            <a:r>
              <a:rPr lang="en-US" sz="1200">
                <a:solidFill>
                  <a:srgbClr val="007B00"/>
                </a:solidFill>
              </a:rPr>
              <a:t> -&gt; 120</a:t>
            </a:r>
          </a:p>
          <a:p>
            <a:pPr marL="0" indent="0">
              <a:buFont typeface="System Font Regular"/>
              <a:buNone/>
            </a:pPr>
            <a:r>
              <a:rPr lang="en-US" sz="1200" err="1">
                <a:solidFill>
                  <a:srgbClr val="007B00"/>
                </a:solidFill>
              </a:rPr>
              <a:t>Gengar</a:t>
            </a:r>
            <a:r>
              <a:rPr lang="en-US" sz="1200">
                <a:solidFill>
                  <a:srgbClr val="007B00"/>
                </a:solidFill>
              </a:rPr>
              <a:t> -&gt; 94</a:t>
            </a:r>
          </a:p>
          <a:p>
            <a:pPr marL="0" indent="0">
              <a:buFont typeface="System Font Regular"/>
              <a:buNone/>
            </a:pPr>
            <a:r>
              <a:rPr lang="en-US" sz="1200" err="1">
                <a:solidFill>
                  <a:srgbClr val="007B00"/>
                </a:solidFill>
              </a:rPr>
              <a:t>Moltres</a:t>
            </a:r>
            <a:r>
              <a:rPr lang="en-US" sz="1200">
                <a:solidFill>
                  <a:srgbClr val="007B00"/>
                </a:solidFill>
              </a:rPr>
              <a:t> -&gt; 146</a:t>
            </a:r>
          </a:p>
          <a:p>
            <a:pPr marL="0" indent="0">
              <a:buFont typeface="System Font Regular"/>
              <a:buNone/>
            </a:pPr>
            <a:r>
              <a:rPr lang="en-US" sz="1200" err="1">
                <a:solidFill>
                  <a:srgbClr val="007B00"/>
                </a:solidFill>
              </a:rPr>
              <a:t>Dragonite</a:t>
            </a:r>
            <a:r>
              <a:rPr lang="en-US" sz="1200">
                <a:solidFill>
                  <a:srgbClr val="007B00"/>
                </a:solidFill>
              </a:rPr>
              <a:t> -&gt; 149</a:t>
            </a:r>
          </a:p>
          <a:p>
            <a:pPr marL="0" indent="0">
              <a:buFont typeface="System Font Regular"/>
              <a:buNone/>
            </a:pPr>
            <a:r>
              <a:rPr lang="en-US" sz="1200" err="1">
                <a:solidFill>
                  <a:srgbClr val="007B00"/>
                </a:solidFill>
              </a:rPr>
              <a:t>Golbat</a:t>
            </a:r>
            <a:r>
              <a:rPr lang="en-US" sz="1200">
                <a:solidFill>
                  <a:srgbClr val="007B00"/>
                </a:solidFill>
              </a:rPr>
              <a:t> -&gt; 42</a:t>
            </a:r>
          </a:p>
          <a:p>
            <a:pPr marL="0" indent="0">
              <a:buFont typeface="System Font Regular"/>
              <a:buNone/>
            </a:pPr>
            <a:r>
              <a:rPr lang="en-US" sz="1200">
                <a:solidFill>
                  <a:srgbClr val="007B00"/>
                </a:solidFill>
              </a:rPr>
              <a:t>Persian -&gt; 53</a:t>
            </a:r>
          </a:p>
          <a:p>
            <a:pPr marL="0" indent="0">
              <a:buFont typeface="System Font Regular"/>
              <a:buNone/>
            </a:pPr>
            <a:r>
              <a:rPr lang="en-US" sz="1200" err="1">
                <a:solidFill>
                  <a:srgbClr val="007B00"/>
                </a:solidFill>
              </a:rPr>
              <a:t>Dugtrio</a:t>
            </a:r>
            <a:r>
              <a:rPr lang="en-US" sz="1200">
                <a:solidFill>
                  <a:srgbClr val="007B00"/>
                </a:solidFill>
              </a:rPr>
              <a:t> -&gt; 51</a:t>
            </a:r>
          </a:p>
          <a:p>
            <a:pPr marL="0" indent="0">
              <a:buFont typeface="System Font Regular"/>
              <a:buNone/>
            </a:pPr>
            <a:r>
              <a:rPr lang="en-US" sz="1200" err="1">
                <a:solidFill>
                  <a:srgbClr val="007B00"/>
                </a:solidFill>
              </a:rPr>
              <a:t>Onix</a:t>
            </a:r>
            <a:r>
              <a:rPr lang="en-US" sz="1200">
                <a:solidFill>
                  <a:srgbClr val="007B00"/>
                </a:solidFill>
              </a:rPr>
              <a:t> -&gt; 95</a:t>
            </a:r>
          </a:p>
          <a:p>
            <a:pPr marL="0" indent="0">
              <a:buFont typeface="System Font Regular"/>
              <a:buNone/>
            </a:pPr>
            <a:r>
              <a:rPr lang="en-US" sz="1200" err="1">
                <a:solidFill>
                  <a:srgbClr val="007B00"/>
                </a:solidFill>
              </a:rPr>
              <a:t>Hypno</a:t>
            </a:r>
            <a:r>
              <a:rPr lang="en-US" sz="1200">
                <a:solidFill>
                  <a:srgbClr val="007B00"/>
                </a:solidFill>
              </a:rPr>
              <a:t> -&gt; 97</a:t>
            </a:r>
          </a:p>
          <a:p>
            <a:pPr marL="0" indent="0">
              <a:buFont typeface="System Font Regular"/>
              <a:buNone/>
            </a:pPr>
            <a:r>
              <a:rPr lang="en-US" sz="1200" err="1">
                <a:solidFill>
                  <a:srgbClr val="007B00"/>
                </a:solidFill>
              </a:rPr>
              <a:t>Machop</a:t>
            </a:r>
            <a:r>
              <a:rPr lang="en-US" sz="1200">
                <a:solidFill>
                  <a:srgbClr val="007B00"/>
                </a:solidFill>
              </a:rPr>
              <a:t> -&gt; 66</a:t>
            </a:r>
          </a:p>
          <a:p>
            <a:pPr marL="0" indent="0">
              <a:buFont typeface="System Font Regular"/>
              <a:buNone/>
            </a:pPr>
            <a:r>
              <a:rPr lang="en-US" sz="1200" err="1">
                <a:solidFill>
                  <a:srgbClr val="007B00"/>
                </a:solidFill>
              </a:rPr>
              <a:t>Victreebel</a:t>
            </a:r>
            <a:r>
              <a:rPr lang="en-US" sz="1200">
                <a:solidFill>
                  <a:srgbClr val="007B00"/>
                </a:solidFill>
              </a:rPr>
              <a:t> -&gt; 71</a:t>
            </a:r>
          </a:p>
          <a:p>
            <a:pPr marL="0" indent="0">
              <a:buFont typeface="System Font Regular"/>
              <a:buNone/>
            </a:pPr>
            <a:r>
              <a:rPr lang="en-US" sz="1200" err="1">
                <a:solidFill>
                  <a:srgbClr val="007B00"/>
                </a:solidFill>
              </a:rPr>
              <a:t>Krabby</a:t>
            </a:r>
            <a:r>
              <a:rPr lang="en-US" sz="1200">
                <a:solidFill>
                  <a:srgbClr val="007B00"/>
                </a:solidFill>
              </a:rPr>
              <a:t> -&gt; 98</a:t>
            </a:r>
          </a:p>
          <a:p>
            <a:pPr marL="0" indent="0">
              <a:buFont typeface="System Font Regular"/>
              <a:buNone/>
            </a:pPr>
            <a:r>
              <a:rPr lang="en-US" sz="1200">
                <a:solidFill>
                  <a:srgbClr val="007B00"/>
                </a:solidFill>
              </a:rPr>
              <a:t>Jynx -&gt; 124</a:t>
            </a:r>
          </a:p>
          <a:p>
            <a:pPr marL="0" indent="0">
              <a:buFont typeface="System Font Regular"/>
              <a:buNone/>
            </a:pPr>
            <a:r>
              <a:rPr lang="en-US" sz="1200" err="1">
                <a:solidFill>
                  <a:srgbClr val="007B00"/>
                </a:solidFill>
              </a:rPr>
              <a:t>Seadra</a:t>
            </a:r>
            <a:r>
              <a:rPr lang="en-US" sz="1200">
                <a:solidFill>
                  <a:srgbClr val="007B00"/>
                </a:solidFill>
              </a:rPr>
              <a:t> -&gt; 117</a:t>
            </a:r>
          </a:p>
          <a:p>
            <a:pPr marL="0" indent="0">
              <a:buFont typeface="System Font Regular"/>
              <a:buNone/>
            </a:pPr>
            <a:r>
              <a:rPr lang="en-US" sz="1200" err="1">
                <a:solidFill>
                  <a:srgbClr val="007B00"/>
                </a:solidFill>
              </a:rPr>
              <a:t>Rhydon</a:t>
            </a:r>
            <a:r>
              <a:rPr lang="en-US" sz="1200">
                <a:solidFill>
                  <a:srgbClr val="007B00"/>
                </a:solidFill>
              </a:rPr>
              <a:t> -&gt; 112</a:t>
            </a:r>
          </a:p>
          <a:p>
            <a:pPr marL="0" indent="0">
              <a:buFont typeface="System Font Regular"/>
              <a:buNone/>
            </a:pPr>
            <a:r>
              <a:rPr lang="en-US" sz="1200">
                <a:solidFill>
                  <a:srgbClr val="007B00"/>
                </a:solidFill>
              </a:rPr>
              <a:t>Jigglypuff -&gt; 39</a:t>
            </a:r>
          </a:p>
          <a:p>
            <a:pPr marL="0" indent="0">
              <a:buFont typeface="System Font Regular"/>
              <a:buNone/>
            </a:pPr>
            <a:r>
              <a:rPr lang="en-US" sz="1200" err="1">
                <a:solidFill>
                  <a:srgbClr val="007B00"/>
                </a:solidFill>
              </a:rPr>
              <a:t>Machamp</a:t>
            </a:r>
            <a:r>
              <a:rPr lang="en-US" sz="1200">
                <a:solidFill>
                  <a:srgbClr val="007B00"/>
                </a:solidFill>
              </a:rPr>
              <a:t> -&gt; 68</a:t>
            </a:r>
          </a:p>
          <a:p>
            <a:pPr marL="0" indent="0">
              <a:buFont typeface="System Font Regular"/>
              <a:buNone/>
            </a:pPr>
            <a:r>
              <a:rPr lang="en-US" sz="1200" err="1">
                <a:solidFill>
                  <a:srgbClr val="007B00"/>
                </a:solidFill>
              </a:rPr>
              <a:t>Psyduck</a:t>
            </a:r>
            <a:r>
              <a:rPr lang="en-US" sz="1200">
                <a:solidFill>
                  <a:srgbClr val="007B00"/>
                </a:solidFill>
              </a:rPr>
              <a:t> -&gt; 54</a:t>
            </a:r>
          </a:p>
          <a:p>
            <a:pPr marL="0" indent="0">
              <a:buFont typeface="System Font Regular"/>
              <a:buNone/>
            </a:pPr>
            <a:r>
              <a:rPr lang="en-US" sz="1200" err="1">
                <a:solidFill>
                  <a:srgbClr val="007B00"/>
                </a:solidFill>
              </a:rPr>
              <a:t>Rapidash</a:t>
            </a:r>
            <a:r>
              <a:rPr lang="en-US" sz="1200">
                <a:solidFill>
                  <a:srgbClr val="007B00"/>
                </a:solidFill>
              </a:rPr>
              <a:t> -&gt; 78</a:t>
            </a:r>
          </a:p>
          <a:p>
            <a:pPr marL="0" indent="0">
              <a:buFont typeface="System Font Regular"/>
              <a:buNone/>
            </a:pPr>
            <a:r>
              <a:rPr lang="en-US" sz="1200" err="1">
                <a:solidFill>
                  <a:srgbClr val="007B00"/>
                </a:solidFill>
              </a:rPr>
              <a:t>Pidgey</a:t>
            </a:r>
            <a:r>
              <a:rPr lang="en-US" sz="1200">
                <a:solidFill>
                  <a:srgbClr val="007B00"/>
                </a:solidFill>
              </a:rPr>
              <a:t> -&gt; 16</a:t>
            </a:r>
          </a:p>
          <a:p>
            <a:pPr marL="0" indent="0">
              <a:buFont typeface="System Font Regular"/>
              <a:buNone/>
            </a:pPr>
            <a:r>
              <a:rPr lang="en-US" sz="1200" err="1">
                <a:solidFill>
                  <a:srgbClr val="007B00"/>
                </a:solidFill>
              </a:rPr>
              <a:t>Horsea</a:t>
            </a:r>
            <a:r>
              <a:rPr lang="en-US" sz="1200">
                <a:solidFill>
                  <a:srgbClr val="007B00"/>
                </a:solidFill>
              </a:rPr>
              <a:t> -&gt; 116</a:t>
            </a:r>
          </a:p>
          <a:p>
            <a:pPr marL="0" indent="0">
              <a:buFont typeface="System Font Regular"/>
              <a:buNone/>
            </a:pPr>
            <a:r>
              <a:rPr lang="en-US" sz="1200" err="1">
                <a:solidFill>
                  <a:srgbClr val="007B00"/>
                </a:solidFill>
              </a:rPr>
              <a:t>Poliwrath</a:t>
            </a:r>
            <a:r>
              <a:rPr lang="en-US" sz="1200">
                <a:solidFill>
                  <a:srgbClr val="007B00"/>
                </a:solidFill>
              </a:rPr>
              <a:t> -&gt; 62</a:t>
            </a:r>
          </a:p>
          <a:p>
            <a:pPr marL="0" indent="0">
              <a:buFont typeface="System Font Regular"/>
              <a:buNone/>
            </a:pPr>
            <a:r>
              <a:rPr lang="en-US" sz="1200" err="1">
                <a:solidFill>
                  <a:srgbClr val="007B00"/>
                </a:solidFill>
              </a:rPr>
              <a:t>Omastar</a:t>
            </a:r>
            <a:r>
              <a:rPr lang="en-US" sz="1200">
                <a:solidFill>
                  <a:srgbClr val="007B00"/>
                </a:solidFill>
              </a:rPr>
              <a:t> -&gt; 139</a:t>
            </a:r>
          </a:p>
          <a:p>
            <a:pPr marL="0" indent="0">
              <a:buFont typeface="System Font Regular"/>
              <a:buNone/>
            </a:pPr>
            <a:r>
              <a:rPr lang="en-US" sz="1200" err="1">
                <a:solidFill>
                  <a:srgbClr val="007B00"/>
                </a:solidFill>
              </a:rPr>
              <a:t>Clefairy</a:t>
            </a:r>
            <a:r>
              <a:rPr lang="en-US" sz="1200">
                <a:solidFill>
                  <a:srgbClr val="007B00"/>
                </a:solidFill>
              </a:rPr>
              <a:t> -&gt; 35</a:t>
            </a:r>
          </a:p>
          <a:p>
            <a:pPr marL="0" indent="0">
              <a:buFont typeface="System Font Regular"/>
              <a:buNone/>
            </a:pPr>
            <a:r>
              <a:rPr lang="en-US" sz="1200" err="1">
                <a:solidFill>
                  <a:srgbClr val="007B00"/>
                </a:solidFill>
              </a:rPr>
              <a:t>Exeggutor</a:t>
            </a:r>
            <a:r>
              <a:rPr lang="en-US" sz="1200">
                <a:solidFill>
                  <a:srgbClr val="007B00"/>
                </a:solidFill>
              </a:rPr>
              <a:t> -&gt; 103</a:t>
            </a:r>
          </a:p>
          <a:p>
            <a:pPr marL="0" indent="0">
              <a:buFont typeface="System Font Regular"/>
              <a:buNone/>
            </a:pPr>
            <a:r>
              <a:rPr lang="en-US" sz="1200" err="1">
                <a:solidFill>
                  <a:srgbClr val="007B00"/>
                </a:solidFill>
              </a:rPr>
              <a:t>Farfetch'd</a:t>
            </a:r>
            <a:r>
              <a:rPr lang="en-US" sz="1200">
                <a:solidFill>
                  <a:srgbClr val="007B00"/>
                </a:solidFill>
              </a:rPr>
              <a:t> -&gt; 83</a:t>
            </a:r>
          </a:p>
          <a:p>
            <a:pPr marL="0" indent="0">
              <a:buFont typeface="System Font Regular"/>
              <a:buNone/>
            </a:pPr>
            <a:r>
              <a:rPr lang="en-US" sz="1200" err="1">
                <a:solidFill>
                  <a:srgbClr val="007B00"/>
                </a:solidFill>
              </a:rPr>
              <a:t>Clefable</a:t>
            </a:r>
            <a:r>
              <a:rPr lang="en-US" sz="1200">
                <a:solidFill>
                  <a:srgbClr val="007B00"/>
                </a:solidFill>
              </a:rPr>
              <a:t> -&gt; 36</a:t>
            </a:r>
          </a:p>
          <a:p>
            <a:pPr marL="0" indent="0">
              <a:buFont typeface="System Font Regular"/>
              <a:buNone/>
            </a:pPr>
            <a:r>
              <a:rPr lang="en-US" sz="1200">
                <a:solidFill>
                  <a:srgbClr val="007B00"/>
                </a:solidFill>
              </a:rPr>
              <a:t>Oddish -&gt; 43</a:t>
            </a:r>
          </a:p>
          <a:p>
            <a:pPr marL="0" indent="0">
              <a:buFont typeface="System Font Regular"/>
              <a:buNone/>
            </a:pPr>
            <a:r>
              <a:rPr lang="en-US" sz="1200" err="1">
                <a:solidFill>
                  <a:srgbClr val="007B00"/>
                </a:solidFill>
              </a:rPr>
              <a:t>Weedle</a:t>
            </a:r>
            <a:r>
              <a:rPr lang="en-US" sz="1200">
                <a:solidFill>
                  <a:srgbClr val="007B00"/>
                </a:solidFill>
              </a:rPr>
              <a:t> -&gt; 13</a:t>
            </a:r>
          </a:p>
          <a:p>
            <a:pPr marL="0" indent="0">
              <a:buFont typeface="System Font Regular"/>
              <a:buNone/>
            </a:pPr>
            <a:r>
              <a:rPr lang="en-US" sz="1200">
                <a:solidFill>
                  <a:srgbClr val="007B00"/>
                </a:solidFill>
              </a:rPr>
              <a:t>Gloom -&gt; 44</a:t>
            </a:r>
          </a:p>
          <a:p>
            <a:pPr marL="0" indent="0">
              <a:buFont typeface="System Font Regular"/>
              <a:buNone/>
            </a:pPr>
            <a:r>
              <a:rPr lang="en-US" sz="1200" err="1">
                <a:solidFill>
                  <a:srgbClr val="007B00"/>
                </a:solidFill>
              </a:rPr>
              <a:t>Vileplume</a:t>
            </a:r>
            <a:r>
              <a:rPr lang="en-US" sz="1200">
                <a:solidFill>
                  <a:srgbClr val="007B00"/>
                </a:solidFill>
              </a:rPr>
              <a:t> -&gt; 45</a:t>
            </a:r>
          </a:p>
          <a:p>
            <a:pPr marL="0" indent="0">
              <a:buFont typeface="System Font Regular"/>
              <a:buNone/>
            </a:pPr>
            <a:r>
              <a:rPr lang="en-US" sz="1200" err="1">
                <a:solidFill>
                  <a:srgbClr val="007B00"/>
                </a:solidFill>
              </a:rPr>
              <a:t>Vulpix</a:t>
            </a:r>
            <a:r>
              <a:rPr lang="en-US" sz="1200">
                <a:solidFill>
                  <a:srgbClr val="007B00"/>
                </a:solidFill>
              </a:rPr>
              <a:t> -&gt; 37</a:t>
            </a:r>
          </a:p>
          <a:p>
            <a:pPr marL="0" indent="0">
              <a:buFont typeface="System Font Regular"/>
              <a:buNone/>
            </a:pPr>
            <a:r>
              <a:rPr lang="en-US" sz="1200">
                <a:solidFill>
                  <a:srgbClr val="007B00"/>
                </a:solidFill>
              </a:rPr>
              <a:t>Slowpoke -&gt; 79</a:t>
            </a:r>
          </a:p>
          <a:p>
            <a:pPr marL="0" indent="0">
              <a:buFont typeface="System Font Regular"/>
              <a:buNone/>
            </a:pPr>
            <a:r>
              <a:rPr lang="en-US" sz="1200" err="1">
                <a:solidFill>
                  <a:srgbClr val="007B00"/>
                </a:solidFill>
              </a:rPr>
              <a:t>Lickitung</a:t>
            </a:r>
            <a:r>
              <a:rPr lang="en-US" sz="1200">
                <a:solidFill>
                  <a:srgbClr val="007B00"/>
                </a:solidFill>
              </a:rPr>
              <a:t> -&gt; 108</a:t>
            </a:r>
          </a:p>
          <a:p>
            <a:pPr marL="0" indent="0">
              <a:buFont typeface="System Font Regular"/>
              <a:buNone/>
            </a:pPr>
            <a:r>
              <a:rPr lang="en-US" sz="1200" err="1">
                <a:solidFill>
                  <a:srgbClr val="007B00"/>
                </a:solidFill>
              </a:rPr>
              <a:t>Golduck</a:t>
            </a:r>
            <a:r>
              <a:rPr lang="en-US" sz="1200">
                <a:solidFill>
                  <a:srgbClr val="007B00"/>
                </a:solidFill>
              </a:rPr>
              <a:t> -&gt; 55</a:t>
            </a:r>
          </a:p>
          <a:p>
            <a:pPr marL="0" indent="0">
              <a:buFont typeface="System Font Regular"/>
              <a:buNone/>
            </a:pPr>
            <a:r>
              <a:rPr lang="en-US" sz="1200" err="1">
                <a:solidFill>
                  <a:srgbClr val="007B00"/>
                </a:solidFill>
              </a:rPr>
              <a:t>Tentacruel</a:t>
            </a:r>
            <a:r>
              <a:rPr lang="en-US" sz="1200">
                <a:solidFill>
                  <a:srgbClr val="007B00"/>
                </a:solidFill>
              </a:rPr>
              <a:t> -&gt; 73</a:t>
            </a:r>
          </a:p>
          <a:p>
            <a:pPr marL="0" indent="0">
              <a:buFont typeface="System Font Regular"/>
              <a:buNone/>
            </a:pPr>
            <a:r>
              <a:rPr lang="en-US" sz="1200" err="1">
                <a:solidFill>
                  <a:srgbClr val="007B00"/>
                </a:solidFill>
              </a:rPr>
              <a:t>Weezing</a:t>
            </a:r>
            <a:r>
              <a:rPr lang="en-US" sz="1200">
                <a:solidFill>
                  <a:srgbClr val="007B00"/>
                </a:solidFill>
              </a:rPr>
              <a:t> -&gt; 110</a:t>
            </a:r>
          </a:p>
          <a:p>
            <a:pPr marL="0" indent="0">
              <a:buFont typeface="System Font Regular"/>
              <a:buNone/>
            </a:pPr>
            <a:r>
              <a:rPr lang="en-US" sz="1200" err="1">
                <a:solidFill>
                  <a:srgbClr val="007B00"/>
                </a:solidFill>
              </a:rPr>
              <a:t>Zapdos</a:t>
            </a:r>
            <a:r>
              <a:rPr lang="en-US" sz="1200">
                <a:solidFill>
                  <a:srgbClr val="007B00"/>
                </a:solidFill>
              </a:rPr>
              <a:t> -&gt; 145</a:t>
            </a:r>
          </a:p>
          <a:p>
            <a:pPr marL="0" indent="0">
              <a:buFont typeface="System Font Regular"/>
              <a:buNone/>
            </a:pPr>
            <a:r>
              <a:rPr lang="en-US" sz="1200" err="1">
                <a:solidFill>
                  <a:srgbClr val="007B00"/>
                </a:solidFill>
              </a:rPr>
              <a:t>Doduo</a:t>
            </a:r>
            <a:r>
              <a:rPr lang="en-US" sz="1200">
                <a:solidFill>
                  <a:srgbClr val="007B00"/>
                </a:solidFill>
              </a:rPr>
              <a:t> -&gt; 84</a:t>
            </a:r>
          </a:p>
          <a:p>
            <a:pPr marL="0" indent="0">
              <a:buFont typeface="System Font Regular"/>
              <a:buNone/>
            </a:pPr>
            <a:r>
              <a:rPr lang="en-US" sz="1200">
                <a:solidFill>
                  <a:srgbClr val="007B00"/>
                </a:solidFill>
              </a:rPr>
              <a:t>Haunter -&gt; 93</a:t>
            </a:r>
          </a:p>
          <a:p>
            <a:pPr marL="0" indent="0">
              <a:buFont typeface="System Font Regular"/>
              <a:buNone/>
            </a:pPr>
            <a:r>
              <a:rPr lang="en-US" sz="1200" err="1">
                <a:solidFill>
                  <a:srgbClr val="007B00"/>
                </a:solidFill>
              </a:rPr>
              <a:t>Poliwhirl</a:t>
            </a:r>
            <a:r>
              <a:rPr lang="en-US" sz="1200">
                <a:solidFill>
                  <a:srgbClr val="007B00"/>
                </a:solidFill>
              </a:rPr>
              <a:t> -&gt; 61</a:t>
            </a:r>
          </a:p>
          <a:p>
            <a:pPr marL="0" indent="0">
              <a:buFont typeface="System Font Regular"/>
              <a:buNone/>
            </a:pPr>
            <a:r>
              <a:rPr lang="en-US" sz="1200">
                <a:solidFill>
                  <a:srgbClr val="007B00"/>
                </a:solidFill>
              </a:rPr>
              <a:t>Squirtle -&gt; 7</a:t>
            </a:r>
          </a:p>
          <a:p>
            <a:pPr marL="0" indent="0">
              <a:buFont typeface="System Font Regular"/>
              <a:buNone/>
            </a:pPr>
            <a:r>
              <a:rPr lang="en-US" sz="1200" err="1">
                <a:solidFill>
                  <a:srgbClr val="007B00"/>
                </a:solidFill>
              </a:rPr>
              <a:t>Omanyte</a:t>
            </a:r>
            <a:r>
              <a:rPr lang="en-US" sz="1200">
                <a:solidFill>
                  <a:srgbClr val="007B00"/>
                </a:solidFill>
              </a:rPr>
              <a:t> -&gt; 138</a:t>
            </a:r>
          </a:p>
          <a:p>
            <a:pPr marL="0" indent="0">
              <a:buFont typeface="System Font Regular"/>
              <a:buNone/>
            </a:pPr>
            <a:r>
              <a:rPr lang="en-US" sz="1200" err="1">
                <a:solidFill>
                  <a:srgbClr val="007B00"/>
                </a:solidFill>
              </a:rPr>
              <a:t>Wigglytuff</a:t>
            </a:r>
            <a:r>
              <a:rPr lang="en-US" sz="1200">
                <a:solidFill>
                  <a:srgbClr val="007B00"/>
                </a:solidFill>
              </a:rPr>
              <a:t> -&gt; 40</a:t>
            </a:r>
          </a:p>
          <a:p>
            <a:pPr marL="0" indent="0">
              <a:buFont typeface="System Font Regular"/>
              <a:buNone/>
            </a:pPr>
            <a:r>
              <a:rPr lang="en-US" sz="1200" err="1">
                <a:solidFill>
                  <a:srgbClr val="007B00"/>
                </a:solidFill>
              </a:rPr>
              <a:t>Arcanine</a:t>
            </a:r>
            <a:r>
              <a:rPr lang="en-US" sz="1200">
                <a:solidFill>
                  <a:srgbClr val="007B00"/>
                </a:solidFill>
              </a:rPr>
              <a:t> -&gt; 59</a:t>
            </a:r>
          </a:p>
          <a:p>
            <a:pPr marL="0" indent="0">
              <a:buFont typeface="System Font Regular"/>
              <a:buNone/>
            </a:pPr>
            <a:r>
              <a:rPr lang="en-US" sz="1200" err="1">
                <a:solidFill>
                  <a:srgbClr val="007B00"/>
                </a:solidFill>
              </a:rPr>
              <a:t>Hitmonlee</a:t>
            </a:r>
            <a:r>
              <a:rPr lang="en-US" sz="1200">
                <a:solidFill>
                  <a:srgbClr val="007B00"/>
                </a:solidFill>
              </a:rPr>
              <a:t> -&gt; 106</a:t>
            </a:r>
          </a:p>
          <a:p>
            <a:pPr marL="0" indent="0">
              <a:buFont typeface="System Font Regular"/>
              <a:buNone/>
            </a:pPr>
            <a:r>
              <a:rPr lang="en-US" sz="1200" err="1">
                <a:solidFill>
                  <a:srgbClr val="007B00"/>
                </a:solidFill>
              </a:rPr>
              <a:t>Kabutops</a:t>
            </a:r>
            <a:r>
              <a:rPr lang="en-US" sz="1200">
                <a:solidFill>
                  <a:srgbClr val="007B00"/>
                </a:solidFill>
              </a:rPr>
              <a:t> -&gt; 141</a:t>
            </a:r>
          </a:p>
          <a:p>
            <a:pPr marL="0" indent="0">
              <a:buFont typeface="System Font Regular"/>
              <a:buNone/>
            </a:pPr>
            <a:r>
              <a:rPr lang="en-US" sz="1200" err="1">
                <a:solidFill>
                  <a:srgbClr val="007B00"/>
                </a:solidFill>
              </a:rPr>
              <a:t>Sandshrew</a:t>
            </a:r>
            <a:r>
              <a:rPr lang="en-US" sz="1200">
                <a:solidFill>
                  <a:srgbClr val="007B00"/>
                </a:solidFill>
              </a:rPr>
              <a:t> -&gt; 27</a:t>
            </a:r>
          </a:p>
          <a:p>
            <a:pPr marL="0" indent="0">
              <a:buFont typeface="System Font Regular"/>
              <a:buNone/>
            </a:pPr>
            <a:r>
              <a:rPr lang="en-US" sz="1200" err="1">
                <a:solidFill>
                  <a:srgbClr val="007B00"/>
                </a:solidFill>
              </a:rPr>
              <a:t>Venusaur</a:t>
            </a:r>
            <a:r>
              <a:rPr lang="en-US" sz="1200">
                <a:solidFill>
                  <a:srgbClr val="007B00"/>
                </a:solidFill>
              </a:rPr>
              <a:t> -&gt; 3</a:t>
            </a:r>
          </a:p>
          <a:p>
            <a:pPr marL="0" indent="0">
              <a:buFont typeface="System Font Regular"/>
              <a:buNone/>
            </a:pPr>
            <a:r>
              <a:rPr lang="en-US" sz="1200" err="1">
                <a:solidFill>
                  <a:srgbClr val="007B00"/>
                </a:solidFill>
              </a:rPr>
              <a:t>Kakuna</a:t>
            </a:r>
            <a:r>
              <a:rPr lang="en-US" sz="1200">
                <a:solidFill>
                  <a:srgbClr val="007B00"/>
                </a:solidFill>
              </a:rPr>
              <a:t> -&gt; 14</a:t>
            </a:r>
          </a:p>
          <a:p>
            <a:pPr marL="0" indent="0">
              <a:buFont typeface="System Font Regular"/>
              <a:buNone/>
            </a:pPr>
            <a:r>
              <a:rPr lang="en-US" sz="1200">
                <a:solidFill>
                  <a:srgbClr val="007B00"/>
                </a:solidFill>
              </a:rPr>
              <a:t>Tangela -&gt; 114</a:t>
            </a:r>
          </a:p>
          <a:p>
            <a:pPr marL="0" indent="0">
              <a:buFont typeface="System Font Regular"/>
              <a:buNone/>
            </a:pPr>
            <a:r>
              <a:rPr lang="en-US" sz="1200" err="1">
                <a:solidFill>
                  <a:srgbClr val="007B00"/>
                </a:solidFill>
              </a:rPr>
              <a:t>Ekans</a:t>
            </a:r>
            <a:r>
              <a:rPr lang="en-US" sz="1200">
                <a:solidFill>
                  <a:srgbClr val="007B00"/>
                </a:solidFill>
              </a:rPr>
              <a:t> -&gt; 23</a:t>
            </a:r>
          </a:p>
          <a:p>
            <a:pPr marL="0" indent="0">
              <a:buFont typeface="System Font Regular"/>
              <a:buNone/>
            </a:pPr>
            <a:r>
              <a:rPr lang="en-US" sz="1200" err="1">
                <a:solidFill>
                  <a:srgbClr val="007B00"/>
                </a:solidFill>
              </a:rPr>
              <a:t>Wartortle</a:t>
            </a:r>
            <a:r>
              <a:rPr lang="en-US" sz="1200">
                <a:solidFill>
                  <a:srgbClr val="007B00"/>
                </a:solidFill>
              </a:rPr>
              <a:t> -&gt; 8</a:t>
            </a:r>
          </a:p>
          <a:p>
            <a:pPr marL="0" indent="0">
              <a:buFont typeface="System Font Regular"/>
              <a:buNone/>
            </a:pPr>
            <a:r>
              <a:rPr lang="en-US" sz="1200" err="1">
                <a:solidFill>
                  <a:srgbClr val="007B00"/>
                </a:solidFill>
              </a:rPr>
              <a:t>Venonat</a:t>
            </a:r>
            <a:r>
              <a:rPr lang="en-US" sz="1200">
                <a:solidFill>
                  <a:srgbClr val="007B00"/>
                </a:solidFill>
              </a:rPr>
              <a:t> -&gt; 48</a:t>
            </a:r>
          </a:p>
          <a:p>
            <a:pPr marL="0" indent="0">
              <a:buFont typeface="System Font Regular"/>
              <a:buNone/>
            </a:pPr>
            <a:r>
              <a:rPr lang="en-US" sz="1200" err="1">
                <a:solidFill>
                  <a:srgbClr val="007B00"/>
                </a:solidFill>
              </a:rPr>
              <a:t>Muk</a:t>
            </a:r>
            <a:r>
              <a:rPr lang="en-US" sz="1200">
                <a:solidFill>
                  <a:srgbClr val="007B00"/>
                </a:solidFill>
              </a:rPr>
              <a:t> -&gt; 89</a:t>
            </a:r>
          </a:p>
          <a:p>
            <a:pPr marL="0" indent="0">
              <a:buFont typeface="System Font Regular"/>
              <a:buNone/>
            </a:pPr>
            <a:r>
              <a:rPr lang="en-US" sz="1200" err="1">
                <a:solidFill>
                  <a:srgbClr val="007B00"/>
                </a:solidFill>
              </a:rPr>
              <a:t>Articuno</a:t>
            </a:r>
            <a:r>
              <a:rPr lang="en-US" sz="1200">
                <a:solidFill>
                  <a:srgbClr val="007B00"/>
                </a:solidFill>
              </a:rPr>
              <a:t> -&gt; 144</a:t>
            </a:r>
          </a:p>
          <a:p>
            <a:pPr marL="0" indent="0">
              <a:buFont typeface="System Font Regular"/>
              <a:buNone/>
            </a:pPr>
            <a:r>
              <a:rPr lang="en-US" sz="1200">
                <a:solidFill>
                  <a:srgbClr val="007B00"/>
                </a:solidFill>
              </a:rPr>
              <a:t>Electrode -&gt; 101</a:t>
            </a:r>
          </a:p>
          <a:p>
            <a:pPr marL="0" indent="0">
              <a:buFont typeface="System Font Regular"/>
              <a:buNone/>
            </a:pPr>
            <a:r>
              <a:rPr lang="en-US" sz="1200" err="1">
                <a:solidFill>
                  <a:srgbClr val="007B00"/>
                </a:solidFill>
              </a:rPr>
              <a:t>Electabuzz</a:t>
            </a:r>
            <a:r>
              <a:rPr lang="en-US" sz="1200">
                <a:solidFill>
                  <a:srgbClr val="007B00"/>
                </a:solidFill>
              </a:rPr>
              <a:t> -&gt; 125</a:t>
            </a:r>
          </a:p>
          <a:p>
            <a:pPr marL="0" indent="0">
              <a:buFont typeface="System Font Regular"/>
              <a:buNone/>
            </a:pPr>
            <a:r>
              <a:rPr lang="en-US" sz="1200" err="1">
                <a:solidFill>
                  <a:srgbClr val="007B00"/>
                </a:solidFill>
              </a:rPr>
              <a:t>Cubone</a:t>
            </a:r>
            <a:r>
              <a:rPr lang="en-US" sz="1200">
                <a:solidFill>
                  <a:srgbClr val="007B00"/>
                </a:solidFill>
              </a:rPr>
              <a:t> -&gt; 104</a:t>
            </a:r>
          </a:p>
          <a:p>
            <a:pPr marL="0" indent="0">
              <a:buFont typeface="System Font Regular"/>
              <a:buNone/>
            </a:pPr>
            <a:r>
              <a:rPr lang="en-US" sz="1200" err="1">
                <a:solidFill>
                  <a:srgbClr val="007B00"/>
                </a:solidFill>
              </a:rPr>
              <a:t>Nidoran</a:t>
            </a:r>
            <a:r>
              <a:rPr lang="en-US" sz="1200">
                <a:solidFill>
                  <a:srgbClr val="007B00"/>
                </a:solidFill>
              </a:rPr>
              <a:t>♀ -&gt; 29</a:t>
            </a:r>
          </a:p>
          <a:p>
            <a:pPr marL="0" indent="0">
              <a:buFont typeface="System Font Regular"/>
              <a:buNone/>
            </a:pPr>
            <a:r>
              <a:rPr lang="en-US" sz="1200" err="1">
                <a:solidFill>
                  <a:srgbClr val="007B00"/>
                </a:solidFill>
              </a:rPr>
              <a:t>Magmar</a:t>
            </a:r>
            <a:r>
              <a:rPr lang="en-US" sz="1200">
                <a:solidFill>
                  <a:srgbClr val="007B00"/>
                </a:solidFill>
              </a:rPr>
              <a:t> -&gt; 126</a:t>
            </a:r>
          </a:p>
          <a:p>
            <a:pPr marL="0" indent="0">
              <a:buFont typeface="System Font Regular"/>
              <a:buNone/>
            </a:pPr>
            <a:r>
              <a:rPr lang="en-US" sz="1200" err="1">
                <a:solidFill>
                  <a:srgbClr val="007B00"/>
                </a:solidFill>
              </a:rPr>
              <a:t>Nidoran</a:t>
            </a:r>
            <a:r>
              <a:rPr lang="en-US" sz="1200">
                <a:solidFill>
                  <a:srgbClr val="007B00"/>
                </a:solidFill>
              </a:rPr>
              <a:t>♂ -&gt; 32</a:t>
            </a:r>
          </a:p>
          <a:p>
            <a:pPr marL="0" indent="0">
              <a:buFont typeface="System Font Regular"/>
              <a:buNone/>
            </a:pPr>
            <a:r>
              <a:rPr lang="en-US" sz="1200" err="1">
                <a:solidFill>
                  <a:srgbClr val="007B00"/>
                </a:solidFill>
              </a:rPr>
              <a:t>Dewgong</a:t>
            </a:r>
            <a:r>
              <a:rPr lang="en-US" sz="1200">
                <a:solidFill>
                  <a:srgbClr val="007B00"/>
                </a:solidFill>
              </a:rPr>
              <a:t> -&gt; 87</a:t>
            </a:r>
          </a:p>
          <a:p>
            <a:pPr marL="0" indent="0">
              <a:buFont typeface="System Font Regular"/>
              <a:buNone/>
            </a:pPr>
            <a:r>
              <a:rPr lang="en-US" sz="1200" err="1">
                <a:solidFill>
                  <a:srgbClr val="007B00"/>
                </a:solidFill>
              </a:rPr>
              <a:t>Tauros</a:t>
            </a:r>
            <a:r>
              <a:rPr lang="en-US" sz="1200">
                <a:solidFill>
                  <a:srgbClr val="007B00"/>
                </a:solidFill>
              </a:rPr>
              <a:t> -&gt; 128</a:t>
            </a:r>
          </a:p>
          <a:p>
            <a:pPr marL="0" indent="0">
              <a:buFont typeface="System Font Regular"/>
              <a:buNone/>
            </a:pPr>
            <a:r>
              <a:rPr lang="en-US" sz="1200">
                <a:solidFill>
                  <a:srgbClr val="007B00"/>
                </a:solidFill>
              </a:rPr>
              <a:t>Mr. Mime -&gt; 122</a:t>
            </a:r>
          </a:p>
          <a:p>
            <a:pPr marL="0" indent="0">
              <a:buFont typeface="System Font Regular"/>
              <a:buNone/>
            </a:pPr>
            <a:r>
              <a:rPr lang="en-US" sz="1200" err="1">
                <a:solidFill>
                  <a:srgbClr val="007B00"/>
                </a:solidFill>
              </a:rPr>
              <a:t>Koffing</a:t>
            </a:r>
            <a:r>
              <a:rPr lang="en-US" sz="1200">
                <a:solidFill>
                  <a:srgbClr val="007B00"/>
                </a:solidFill>
              </a:rPr>
              <a:t> -&gt; 109</a:t>
            </a:r>
          </a:p>
          <a:p>
            <a:pPr marL="0" indent="0">
              <a:buFont typeface="System Font Regular"/>
              <a:buNone/>
            </a:pPr>
            <a:r>
              <a:rPr lang="en-US" sz="1200" err="1">
                <a:solidFill>
                  <a:srgbClr val="007B00"/>
                </a:solidFill>
              </a:rPr>
              <a:t>Starmie</a:t>
            </a:r>
            <a:r>
              <a:rPr lang="en-US" sz="1200">
                <a:solidFill>
                  <a:srgbClr val="007B00"/>
                </a:solidFill>
              </a:rPr>
              <a:t> -&gt; 121</a:t>
            </a:r>
          </a:p>
          <a:p>
            <a:pPr marL="0" indent="0">
              <a:buFont typeface="System Font Regular"/>
              <a:buNone/>
            </a:pPr>
            <a:r>
              <a:rPr lang="en-US" sz="1200">
                <a:solidFill>
                  <a:srgbClr val="007B00"/>
                </a:solidFill>
              </a:rPr>
              <a:t>Bulbasaur -&gt; 1</a:t>
            </a:r>
          </a:p>
          <a:p>
            <a:pPr marL="0" indent="0">
              <a:buFont typeface="System Font Regular"/>
              <a:buNone/>
            </a:pPr>
            <a:r>
              <a:rPr lang="en-US" sz="1200" err="1">
                <a:solidFill>
                  <a:srgbClr val="007B00"/>
                </a:solidFill>
              </a:rPr>
              <a:t>Gyarados</a:t>
            </a:r>
            <a:r>
              <a:rPr lang="en-US" sz="1200">
                <a:solidFill>
                  <a:srgbClr val="007B00"/>
                </a:solidFill>
              </a:rPr>
              <a:t> -&gt; 130</a:t>
            </a:r>
          </a:p>
          <a:p>
            <a:pPr marL="0" indent="0">
              <a:buFont typeface="System Font Regular"/>
              <a:buNone/>
            </a:pPr>
            <a:r>
              <a:rPr lang="en-US" sz="1200" err="1">
                <a:solidFill>
                  <a:srgbClr val="007B00"/>
                </a:solidFill>
              </a:rPr>
              <a:t>Nidoqueen</a:t>
            </a:r>
            <a:r>
              <a:rPr lang="en-US" sz="1200">
                <a:solidFill>
                  <a:srgbClr val="007B00"/>
                </a:solidFill>
              </a:rPr>
              <a:t> -&gt; 31</a:t>
            </a:r>
          </a:p>
          <a:p>
            <a:pPr marL="0" indent="0">
              <a:buFont typeface="System Font Regular"/>
              <a:buNone/>
            </a:pPr>
            <a:r>
              <a:rPr lang="en-US" sz="1200" err="1">
                <a:solidFill>
                  <a:srgbClr val="007B00"/>
                </a:solidFill>
              </a:rPr>
              <a:t>Seel</a:t>
            </a:r>
            <a:r>
              <a:rPr lang="en-US" sz="1200">
                <a:solidFill>
                  <a:srgbClr val="007B00"/>
                </a:solidFill>
              </a:rPr>
              <a:t> -&gt; 86</a:t>
            </a:r>
          </a:p>
          <a:p>
            <a:pPr marL="0" indent="0">
              <a:buFont typeface="System Font Regular"/>
              <a:buNone/>
            </a:pPr>
            <a:r>
              <a:rPr lang="en-US" sz="1200">
                <a:solidFill>
                  <a:srgbClr val="007B00"/>
                </a:solidFill>
              </a:rPr>
              <a:t>Mew -&gt; 151</a:t>
            </a:r>
          </a:p>
          <a:p>
            <a:pPr marL="0" indent="0">
              <a:buFont typeface="System Font Regular"/>
              <a:buNone/>
            </a:pPr>
            <a:r>
              <a:rPr lang="en-US" sz="1200">
                <a:solidFill>
                  <a:srgbClr val="007B00"/>
                </a:solidFill>
              </a:rPr>
              <a:t>Alakazam -&gt; 65</a:t>
            </a:r>
          </a:p>
          <a:p>
            <a:pPr marL="0" indent="0">
              <a:buFont typeface="System Font Regular"/>
              <a:buNone/>
            </a:pPr>
            <a:r>
              <a:rPr lang="en-US" sz="1200" err="1">
                <a:solidFill>
                  <a:srgbClr val="007B00"/>
                </a:solidFill>
              </a:rPr>
              <a:t>Nidoking</a:t>
            </a:r>
            <a:r>
              <a:rPr lang="en-US" sz="1200">
                <a:solidFill>
                  <a:srgbClr val="007B00"/>
                </a:solidFill>
              </a:rPr>
              <a:t> -&gt; 34</a:t>
            </a:r>
          </a:p>
          <a:p>
            <a:pPr marL="0" indent="0">
              <a:buFont typeface="System Font Regular"/>
              <a:buNone/>
            </a:pPr>
            <a:r>
              <a:rPr lang="en-US" sz="1200" err="1">
                <a:solidFill>
                  <a:srgbClr val="007B00"/>
                </a:solidFill>
              </a:rPr>
              <a:t>Drowzee</a:t>
            </a:r>
            <a:r>
              <a:rPr lang="en-US" sz="1200">
                <a:solidFill>
                  <a:srgbClr val="007B00"/>
                </a:solidFill>
              </a:rPr>
              <a:t> -&gt; 96</a:t>
            </a:r>
          </a:p>
          <a:p>
            <a:pPr marL="0" indent="0">
              <a:buFont typeface="System Font Regular"/>
              <a:buNone/>
            </a:pPr>
            <a:r>
              <a:rPr lang="en-US" sz="1200" err="1">
                <a:solidFill>
                  <a:srgbClr val="007B00"/>
                </a:solidFill>
              </a:rPr>
              <a:t>Seaking</a:t>
            </a:r>
            <a:r>
              <a:rPr lang="en-US" sz="1200">
                <a:solidFill>
                  <a:srgbClr val="007B00"/>
                </a:solidFill>
              </a:rPr>
              <a:t> -&gt; 119</a:t>
            </a:r>
          </a:p>
          <a:p>
            <a:pPr marL="0" indent="0">
              <a:buFont typeface="System Font Regular"/>
              <a:buNone/>
            </a:pPr>
            <a:r>
              <a:rPr lang="en-US" sz="1200" err="1">
                <a:solidFill>
                  <a:srgbClr val="007B00"/>
                </a:solidFill>
              </a:rPr>
              <a:t>Rattata</a:t>
            </a:r>
            <a:r>
              <a:rPr lang="en-US" sz="1200">
                <a:solidFill>
                  <a:srgbClr val="007B00"/>
                </a:solidFill>
              </a:rPr>
              <a:t> -&gt; 19</a:t>
            </a:r>
          </a:p>
          <a:p>
            <a:pPr marL="0" indent="0">
              <a:buFont typeface="System Font Regular"/>
              <a:buNone/>
            </a:pPr>
            <a:r>
              <a:rPr lang="en-US" sz="1200" err="1">
                <a:solidFill>
                  <a:srgbClr val="007B00"/>
                </a:solidFill>
              </a:rPr>
              <a:t>Sandslash</a:t>
            </a:r>
            <a:r>
              <a:rPr lang="en-US" sz="1200">
                <a:solidFill>
                  <a:srgbClr val="007B00"/>
                </a:solidFill>
              </a:rPr>
              <a:t> -&gt; 28</a:t>
            </a:r>
          </a:p>
          <a:p>
            <a:pPr marL="0" indent="0">
              <a:buFont typeface="System Font Regular"/>
              <a:buNone/>
            </a:pPr>
            <a:r>
              <a:rPr lang="en-US" sz="1200" err="1">
                <a:solidFill>
                  <a:srgbClr val="007B00"/>
                </a:solidFill>
              </a:rPr>
              <a:t>Tentacool</a:t>
            </a:r>
            <a:r>
              <a:rPr lang="en-US" sz="1200">
                <a:solidFill>
                  <a:srgbClr val="007B00"/>
                </a:solidFill>
              </a:rPr>
              <a:t> -&gt; 72</a:t>
            </a:r>
          </a:p>
          <a:p>
            <a:pPr marL="0" indent="0">
              <a:buFont typeface="System Font Regular"/>
              <a:buNone/>
            </a:pPr>
            <a:r>
              <a:rPr lang="en-US" sz="1200" err="1">
                <a:solidFill>
                  <a:srgbClr val="007B00"/>
                </a:solidFill>
              </a:rPr>
              <a:t>Grimer</a:t>
            </a:r>
            <a:r>
              <a:rPr lang="en-US" sz="1200">
                <a:solidFill>
                  <a:srgbClr val="007B00"/>
                </a:solidFill>
              </a:rPr>
              <a:t> -&gt; 88</a:t>
            </a:r>
          </a:p>
          <a:p>
            <a:pPr marL="0" indent="0">
              <a:buFont typeface="System Font Regular"/>
              <a:buNone/>
            </a:pPr>
            <a:r>
              <a:rPr lang="en-US" sz="1200" err="1">
                <a:solidFill>
                  <a:srgbClr val="007B00"/>
                </a:solidFill>
              </a:rPr>
              <a:t>Ponyta</a:t>
            </a:r>
            <a:r>
              <a:rPr lang="en-US" sz="1200">
                <a:solidFill>
                  <a:srgbClr val="007B00"/>
                </a:solidFill>
              </a:rPr>
              <a:t> -&gt; 77</a:t>
            </a:r>
          </a:p>
          <a:p>
            <a:pPr marL="0" indent="0">
              <a:buFont typeface="System Font Regular"/>
              <a:buNone/>
            </a:pPr>
            <a:r>
              <a:rPr lang="en-US" sz="1200" err="1">
                <a:solidFill>
                  <a:srgbClr val="007B00"/>
                </a:solidFill>
              </a:rPr>
              <a:t>Exeggcute</a:t>
            </a:r>
            <a:r>
              <a:rPr lang="en-US" sz="1200">
                <a:solidFill>
                  <a:srgbClr val="007B00"/>
                </a:solidFill>
              </a:rPr>
              <a:t> -&gt; 102</a:t>
            </a:r>
          </a:p>
          <a:p>
            <a:pPr marL="0" indent="0">
              <a:buFont typeface="System Font Regular"/>
              <a:buNone/>
            </a:pPr>
            <a:r>
              <a:rPr lang="en-US" sz="1200">
                <a:solidFill>
                  <a:srgbClr val="007B00"/>
                </a:solidFill>
              </a:rPr>
              <a:t>Ditto -&gt; 132</a:t>
            </a:r>
          </a:p>
          <a:p>
            <a:pPr marL="0" indent="0">
              <a:buFont typeface="System Font Regular"/>
              <a:buNone/>
            </a:pPr>
            <a:r>
              <a:rPr lang="en-US" sz="1200" err="1">
                <a:solidFill>
                  <a:srgbClr val="007B00"/>
                </a:solidFill>
              </a:rPr>
              <a:t>Flareon</a:t>
            </a:r>
            <a:r>
              <a:rPr lang="en-US" sz="1200">
                <a:solidFill>
                  <a:srgbClr val="007B00"/>
                </a:solidFill>
              </a:rPr>
              <a:t> -&gt; 136</a:t>
            </a:r>
          </a:p>
          <a:p>
            <a:pPr marL="0" indent="0">
              <a:buFont typeface="System Font Regular"/>
              <a:buNone/>
            </a:pPr>
            <a:r>
              <a:rPr lang="en-US" sz="1200" err="1">
                <a:solidFill>
                  <a:srgbClr val="007B00"/>
                </a:solidFill>
              </a:rPr>
              <a:t>Growlithe</a:t>
            </a:r>
            <a:r>
              <a:rPr lang="en-US" sz="1200">
                <a:solidFill>
                  <a:srgbClr val="007B00"/>
                </a:solidFill>
              </a:rPr>
              <a:t> -&gt; 58</a:t>
            </a:r>
          </a:p>
          <a:p>
            <a:pPr marL="0" indent="0">
              <a:buFont typeface="System Font Regular"/>
              <a:buNone/>
            </a:pPr>
            <a:r>
              <a:rPr lang="en-US" sz="1200" err="1">
                <a:solidFill>
                  <a:srgbClr val="007B00"/>
                </a:solidFill>
              </a:rPr>
              <a:t>Beedrill</a:t>
            </a:r>
            <a:r>
              <a:rPr lang="en-US" sz="1200">
                <a:solidFill>
                  <a:srgbClr val="007B00"/>
                </a:solidFill>
              </a:rPr>
              <a:t> -&gt; 15</a:t>
            </a:r>
          </a:p>
          <a:p>
            <a:pPr marL="0" indent="0">
              <a:buFont typeface="System Font Regular"/>
              <a:buNone/>
            </a:pPr>
            <a:r>
              <a:rPr lang="en-US" sz="1200" err="1">
                <a:solidFill>
                  <a:srgbClr val="007B00"/>
                </a:solidFill>
              </a:rPr>
              <a:t>Nidorina</a:t>
            </a:r>
            <a:r>
              <a:rPr lang="en-US" sz="1200">
                <a:solidFill>
                  <a:srgbClr val="007B00"/>
                </a:solidFill>
              </a:rPr>
              <a:t> -&gt; 30</a:t>
            </a:r>
          </a:p>
          <a:p>
            <a:pPr marL="0" indent="0">
              <a:buFont typeface="System Font Regular"/>
              <a:buNone/>
            </a:pPr>
            <a:r>
              <a:rPr lang="en-US" sz="1200" err="1">
                <a:solidFill>
                  <a:srgbClr val="007B00"/>
                </a:solidFill>
              </a:rPr>
              <a:t>Ivysaur</a:t>
            </a:r>
            <a:r>
              <a:rPr lang="en-US" sz="1200">
                <a:solidFill>
                  <a:srgbClr val="007B00"/>
                </a:solidFill>
              </a:rPr>
              <a:t> -&gt; 2</a:t>
            </a:r>
          </a:p>
          <a:p>
            <a:pPr marL="0" indent="0">
              <a:buFont typeface="System Font Regular"/>
              <a:buNone/>
            </a:pPr>
            <a:r>
              <a:rPr lang="en-US" sz="1200" err="1">
                <a:solidFill>
                  <a:srgbClr val="007B00"/>
                </a:solidFill>
              </a:rPr>
              <a:t>Cloyster</a:t>
            </a:r>
            <a:r>
              <a:rPr lang="en-US" sz="1200">
                <a:solidFill>
                  <a:srgbClr val="007B00"/>
                </a:solidFill>
              </a:rPr>
              <a:t> -&gt; 91</a:t>
            </a:r>
          </a:p>
          <a:p>
            <a:pPr marL="0" indent="0">
              <a:buFont typeface="System Font Regular"/>
              <a:buNone/>
            </a:pPr>
            <a:r>
              <a:rPr lang="en-US" sz="1200" err="1">
                <a:solidFill>
                  <a:srgbClr val="007B00"/>
                </a:solidFill>
              </a:rPr>
              <a:t>Kingler</a:t>
            </a:r>
            <a:r>
              <a:rPr lang="en-US" sz="1200">
                <a:solidFill>
                  <a:srgbClr val="007B00"/>
                </a:solidFill>
              </a:rPr>
              <a:t> -&gt; 99</a:t>
            </a:r>
          </a:p>
          <a:p>
            <a:pPr marL="0" indent="0">
              <a:buFont typeface="System Font Regular"/>
              <a:buNone/>
            </a:pPr>
            <a:r>
              <a:rPr lang="en-US" sz="1200" err="1">
                <a:solidFill>
                  <a:srgbClr val="007B00"/>
                </a:solidFill>
              </a:rPr>
              <a:t>Nidorino</a:t>
            </a:r>
            <a:r>
              <a:rPr lang="en-US" sz="1200">
                <a:solidFill>
                  <a:srgbClr val="007B00"/>
                </a:solidFill>
              </a:rPr>
              <a:t> -&gt; 33</a:t>
            </a:r>
          </a:p>
          <a:p>
            <a:pPr marL="0" indent="0">
              <a:buFont typeface="System Font Regular"/>
              <a:buNone/>
            </a:pPr>
            <a:r>
              <a:rPr lang="en-US" sz="1200" err="1">
                <a:solidFill>
                  <a:srgbClr val="007B00"/>
                </a:solidFill>
              </a:rPr>
              <a:t>Scyther</a:t>
            </a:r>
            <a:r>
              <a:rPr lang="en-US" sz="1200">
                <a:solidFill>
                  <a:srgbClr val="007B00"/>
                </a:solidFill>
              </a:rPr>
              <a:t> -&gt; 123</a:t>
            </a:r>
          </a:p>
          <a:p>
            <a:pPr marL="0" indent="0">
              <a:buFont typeface="System Font Regular"/>
              <a:buNone/>
            </a:pPr>
            <a:r>
              <a:rPr lang="en-US" sz="1200" err="1">
                <a:solidFill>
                  <a:srgbClr val="007B00"/>
                </a:solidFill>
              </a:rPr>
              <a:t>Dratini</a:t>
            </a:r>
            <a:r>
              <a:rPr lang="en-US" sz="1200">
                <a:solidFill>
                  <a:srgbClr val="007B00"/>
                </a:solidFill>
              </a:rPr>
              <a:t> -&gt; 147</a:t>
            </a:r>
          </a:p>
          <a:p>
            <a:pPr marL="0" indent="0">
              <a:buFont typeface="System Font Regular"/>
              <a:buNone/>
            </a:pPr>
            <a:r>
              <a:rPr lang="en-US" sz="1200" err="1">
                <a:solidFill>
                  <a:srgbClr val="007B00"/>
                </a:solidFill>
              </a:rPr>
              <a:t>Spearow</a:t>
            </a:r>
            <a:r>
              <a:rPr lang="en-US" sz="1200">
                <a:solidFill>
                  <a:srgbClr val="007B00"/>
                </a:solidFill>
              </a:rPr>
              <a:t> -&gt; 21</a:t>
            </a:r>
          </a:p>
          <a:p>
            <a:pPr marL="0" indent="0">
              <a:buFont typeface="System Font Regular"/>
              <a:buNone/>
            </a:pPr>
            <a:r>
              <a:rPr lang="en-US" sz="1200">
                <a:solidFill>
                  <a:srgbClr val="007B00"/>
                </a:solidFill>
              </a:rPr>
              <a:t>Charizard -&gt; 6</a:t>
            </a:r>
          </a:p>
          <a:p>
            <a:pPr marL="0" indent="0">
              <a:buFont typeface="System Font Regular"/>
              <a:buNone/>
            </a:pPr>
            <a:r>
              <a:rPr lang="en-US" sz="1200" err="1">
                <a:solidFill>
                  <a:srgbClr val="007B00"/>
                </a:solidFill>
              </a:rPr>
              <a:t>Hitmonchan</a:t>
            </a:r>
            <a:r>
              <a:rPr lang="en-US" sz="1200">
                <a:solidFill>
                  <a:srgbClr val="007B00"/>
                </a:solidFill>
              </a:rPr>
              <a:t> -&gt; 107</a:t>
            </a:r>
          </a:p>
          <a:p>
            <a:pPr marL="0" indent="0">
              <a:buFont typeface="System Font Regular"/>
              <a:buNone/>
            </a:pPr>
            <a:r>
              <a:rPr lang="en-US" sz="1200">
                <a:solidFill>
                  <a:srgbClr val="007B00"/>
                </a:solidFill>
              </a:rPr>
              <a:t>Paras -&gt; 46</a:t>
            </a:r>
          </a:p>
          <a:p>
            <a:pPr marL="0" indent="0">
              <a:buFont typeface="System Font Regular"/>
              <a:buNone/>
            </a:pPr>
            <a:r>
              <a:rPr lang="en-US" sz="1200" err="1">
                <a:solidFill>
                  <a:srgbClr val="007B00"/>
                </a:solidFill>
              </a:rPr>
              <a:t>Aerodactyl</a:t>
            </a:r>
            <a:r>
              <a:rPr lang="en-US" sz="1200">
                <a:solidFill>
                  <a:srgbClr val="007B00"/>
                </a:solidFill>
              </a:rPr>
              <a:t> -&gt; 142</a:t>
            </a:r>
          </a:p>
          <a:p>
            <a:pPr marL="0" indent="0">
              <a:buFont typeface="System Font Regular"/>
              <a:buNone/>
            </a:pPr>
            <a:r>
              <a:rPr lang="en-US" sz="1200" err="1">
                <a:solidFill>
                  <a:srgbClr val="007B00"/>
                </a:solidFill>
              </a:rPr>
              <a:t>Parasect</a:t>
            </a:r>
            <a:r>
              <a:rPr lang="en-US" sz="1200">
                <a:solidFill>
                  <a:srgbClr val="007B00"/>
                </a:solidFill>
              </a:rPr>
              <a:t> -&gt; 47</a:t>
            </a:r>
          </a:p>
          <a:p>
            <a:pPr marL="0" indent="0">
              <a:buFont typeface="System Font Regular"/>
              <a:buNone/>
            </a:pPr>
            <a:r>
              <a:rPr lang="en-US" sz="1200" err="1">
                <a:solidFill>
                  <a:srgbClr val="007B00"/>
                </a:solidFill>
              </a:rPr>
              <a:t>Butterfree</a:t>
            </a:r>
            <a:r>
              <a:rPr lang="en-US" sz="1200">
                <a:solidFill>
                  <a:srgbClr val="007B00"/>
                </a:solidFill>
              </a:rPr>
              <a:t> -&gt; 12</a:t>
            </a:r>
          </a:p>
          <a:p>
            <a:pPr marL="0" indent="0">
              <a:buFont typeface="System Font Regular"/>
              <a:buNone/>
            </a:pPr>
            <a:r>
              <a:rPr lang="en-US" sz="1200" err="1">
                <a:solidFill>
                  <a:srgbClr val="007B00"/>
                </a:solidFill>
              </a:rPr>
              <a:t>Snorlax</a:t>
            </a:r>
            <a:r>
              <a:rPr lang="en-US" sz="1200">
                <a:solidFill>
                  <a:srgbClr val="007B00"/>
                </a:solidFill>
              </a:rPr>
              <a:t> -&gt; 143</a:t>
            </a:r>
          </a:p>
          <a:p>
            <a:pPr marL="0" indent="0">
              <a:buFont typeface="System Font Regular"/>
              <a:buNone/>
            </a:pPr>
            <a:r>
              <a:rPr lang="en-US" sz="1200" err="1">
                <a:solidFill>
                  <a:srgbClr val="007B00"/>
                </a:solidFill>
              </a:rPr>
              <a:t>Weepinbell</a:t>
            </a:r>
            <a:r>
              <a:rPr lang="en-US" sz="1200">
                <a:solidFill>
                  <a:srgbClr val="007B00"/>
                </a:solidFill>
              </a:rPr>
              <a:t> -&gt; 70</a:t>
            </a:r>
          </a:p>
          <a:p>
            <a:pPr marL="0" indent="0">
              <a:buFont typeface="System Font Regular"/>
              <a:buNone/>
            </a:pPr>
            <a:r>
              <a:rPr lang="en-US" sz="1200" err="1">
                <a:solidFill>
                  <a:srgbClr val="007B00"/>
                </a:solidFill>
              </a:rPr>
              <a:t>Zubat</a:t>
            </a:r>
            <a:r>
              <a:rPr lang="en-US" sz="1200">
                <a:solidFill>
                  <a:srgbClr val="007B00"/>
                </a:solidFill>
              </a:rPr>
              <a:t> -&gt; 41</a:t>
            </a:r>
          </a:p>
          <a:p>
            <a:pPr marL="0" indent="0">
              <a:buFont typeface="System Font Regular"/>
              <a:buNone/>
            </a:pPr>
            <a:r>
              <a:rPr lang="en-US" sz="1200" err="1">
                <a:solidFill>
                  <a:srgbClr val="007B00"/>
                </a:solidFill>
              </a:rPr>
              <a:t>Chansey</a:t>
            </a:r>
            <a:r>
              <a:rPr lang="en-US" sz="1200">
                <a:solidFill>
                  <a:srgbClr val="007B00"/>
                </a:solidFill>
              </a:rPr>
              <a:t> -&gt; 113</a:t>
            </a:r>
          </a:p>
          <a:p>
            <a:pPr marL="0" indent="0">
              <a:buFont typeface="System Font Regular"/>
              <a:buNone/>
            </a:pPr>
            <a:r>
              <a:rPr lang="en-US" sz="1200" err="1">
                <a:solidFill>
                  <a:srgbClr val="007B00"/>
                </a:solidFill>
              </a:rPr>
              <a:t>Lapras</a:t>
            </a:r>
            <a:r>
              <a:rPr lang="en-US" sz="1200">
                <a:solidFill>
                  <a:srgbClr val="007B00"/>
                </a:solidFill>
              </a:rPr>
              <a:t> -&gt; 131</a:t>
            </a:r>
          </a:p>
          <a:p>
            <a:pPr marL="0" indent="0">
              <a:buFont typeface="System Font Regular"/>
              <a:buNone/>
            </a:pPr>
            <a:r>
              <a:rPr lang="en-US" sz="1200" err="1">
                <a:solidFill>
                  <a:srgbClr val="007B00"/>
                </a:solidFill>
              </a:rPr>
              <a:t>Voltorb</a:t>
            </a:r>
            <a:r>
              <a:rPr lang="en-US" sz="1200">
                <a:solidFill>
                  <a:srgbClr val="007B00"/>
                </a:solidFill>
              </a:rPr>
              <a:t> -&gt; 100</a:t>
            </a:r>
          </a:p>
          <a:p>
            <a:pPr marL="0" indent="0">
              <a:buFont typeface="System Font Regular"/>
              <a:buNone/>
            </a:pPr>
            <a:r>
              <a:rPr lang="en-US" sz="1200" err="1">
                <a:solidFill>
                  <a:srgbClr val="007B00"/>
                </a:solidFill>
              </a:rPr>
              <a:t>Dragonair</a:t>
            </a:r>
            <a:r>
              <a:rPr lang="en-US" sz="1200">
                <a:solidFill>
                  <a:srgbClr val="007B00"/>
                </a:solidFill>
              </a:rPr>
              <a:t> -&gt; 148</a:t>
            </a:r>
          </a:p>
          <a:p>
            <a:pPr marL="0" indent="0">
              <a:buFont typeface="System Font Regular"/>
              <a:buNone/>
            </a:pPr>
            <a:r>
              <a:rPr lang="en-US" sz="1200" err="1">
                <a:solidFill>
                  <a:srgbClr val="007B00"/>
                </a:solidFill>
              </a:rPr>
              <a:t>Ninetales</a:t>
            </a:r>
            <a:r>
              <a:rPr lang="en-US" sz="1200">
                <a:solidFill>
                  <a:srgbClr val="007B00"/>
                </a:solidFill>
              </a:rPr>
              <a:t> -&gt; 38</a:t>
            </a:r>
          </a:p>
          <a:p>
            <a:pPr marL="0" indent="0">
              <a:buFont typeface="System Font Regular"/>
              <a:buNone/>
            </a:pPr>
            <a:r>
              <a:rPr lang="en-US" sz="1200" err="1">
                <a:solidFill>
                  <a:srgbClr val="007B00"/>
                </a:solidFill>
              </a:rPr>
              <a:t>Bellsprout</a:t>
            </a:r>
            <a:r>
              <a:rPr lang="en-US" sz="1200">
                <a:solidFill>
                  <a:srgbClr val="007B00"/>
                </a:solidFill>
              </a:rPr>
              <a:t> -&gt; 69</a:t>
            </a:r>
          </a:p>
          <a:p>
            <a:pPr marL="0" indent="0">
              <a:buFont typeface="System Font Regular"/>
              <a:buNone/>
            </a:pPr>
            <a:r>
              <a:rPr lang="en-US" sz="1200" err="1">
                <a:solidFill>
                  <a:srgbClr val="007B00"/>
                </a:solidFill>
              </a:rPr>
              <a:t>Rhyhorn</a:t>
            </a:r>
            <a:r>
              <a:rPr lang="en-US" sz="1200">
                <a:solidFill>
                  <a:srgbClr val="007B00"/>
                </a:solidFill>
              </a:rPr>
              <a:t> -&gt; 111</a:t>
            </a:r>
          </a:p>
          <a:p>
            <a:pPr marL="0" indent="0">
              <a:buFont typeface="System Font Regular"/>
              <a:buNone/>
            </a:pPr>
            <a:r>
              <a:rPr lang="en-US" sz="1200" err="1">
                <a:solidFill>
                  <a:srgbClr val="007B00"/>
                </a:solidFill>
              </a:rPr>
              <a:t>Porygon</a:t>
            </a:r>
            <a:r>
              <a:rPr lang="en-US" sz="1200">
                <a:solidFill>
                  <a:srgbClr val="007B00"/>
                </a:solidFill>
              </a:rPr>
              <a:t> -&gt; 137</a:t>
            </a:r>
          </a:p>
          <a:p>
            <a:pPr marL="0" indent="0">
              <a:buFont typeface="System Font Regular"/>
              <a:buNone/>
            </a:pPr>
            <a:r>
              <a:rPr lang="en-US" sz="1200" err="1">
                <a:solidFill>
                  <a:srgbClr val="007B00"/>
                </a:solidFill>
              </a:rPr>
              <a:t>Geodude</a:t>
            </a:r>
            <a:r>
              <a:rPr lang="en-US" sz="1200">
                <a:solidFill>
                  <a:srgbClr val="007B00"/>
                </a:solidFill>
              </a:rPr>
              <a:t> -&gt; 74</a:t>
            </a:r>
          </a:p>
          <a:p>
            <a:pPr marL="0" indent="0">
              <a:buFont typeface="System Font Regular"/>
              <a:buNone/>
            </a:pPr>
            <a:r>
              <a:rPr lang="en-US" sz="1200" err="1">
                <a:solidFill>
                  <a:srgbClr val="007B00"/>
                </a:solidFill>
              </a:rPr>
              <a:t>Pidgeot</a:t>
            </a:r>
            <a:r>
              <a:rPr lang="en-US" sz="1200">
                <a:solidFill>
                  <a:srgbClr val="007B00"/>
                </a:solidFill>
              </a:rPr>
              <a:t> -&gt; 18</a:t>
            </a:r>
          </a:p>
          <a:p>
            <a:pPr marL="0" indent="0">
              <a:buFont typeface="System Font Regular"/>
              <a:buNone/>
            </a:pPr>
            <a:r>
              <a:rPr lang="en-US" sz="1200" err="1">
                <a:solidFill>
                  <a:srgbClr val="007B00"/>
                </a:solidFill>
              </a:rPr>
              <a:t>Poliwag</a:t>
            </a:r>
            <a:r>
              <a:rPr lang="en-US" sz="1200">
                <a:solidFill>
                  <a:srgbClr val="007B00"/>
                </a:solidFill>
              </a:rPr>
              <a:t> -&gt; 60</a:t>
            </a:r>
          </a:p>
        </p:txBody>
      </p:sp>
    </p:spTree>
    <p:extLst>
      <p:ext uri="{BB962C8B-B14F-4D97-AF65-F5344CB8AC3E}">
        <p14:creationId xmlns:p14="http://schemas.microsoft.com/office/powerpoint/2010/main" val="180341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DB15D-1C34-2D0D-3592-E2BFDB9FE9BD}"/>
              </a:ext>
            </a:extLst>
          </p:cNvPr>
          <p:cNvSpPr>
            <a:spLocks noGrp="1"/>
          </p:cNvSpPr>
          <p:nvPr>
            <p:ph type="title"/>
          </p:nvPr>
        </p:nvSpPr>
        <p:spPr/>
        <p:txBody>
          <a:bodyPr/>
          <a:lstStyle/>
          <a:p>
            <a:r>
              <a:rPr lang="en-US" sz="3600" b="1"/>
              <a:t>reminder:</a:t>
            </a:r>
            <a:r>
              <a:rPr lang="en-US" sz="3600"/>
              <a:t> hash maps are NOT ordered</a:t>
            </a:r>
            <a:br>
              <a:rPr lang="en-US" sz="3600"/>
            </a:br>
            <a:r>
              <a:rPr lang="en-US" sz="2400"/>
              <a:t>(even though we put Pokemon into the hash map in order, the hash map did NOT store them in order)</a:t>
            </a:r>
            <a:endParaRPr lang="en-US" sz="3600"/>
          </a:p>
        </p:txBody>
      </p:sp>
    </p:spTree>
    <p:extLst>
      <p:ext uri="{BB962C8B-B14F-4D97-AF65-F5344CB8AC3E}">
        <p14:creationId xmlns:p14="http://schemas.microsoft.com/office/powerpoint/2010/main" val="404100013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903D-252C-3234-995A-C798EE47CB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6E25D3-1D91-7B35-825B-7DFB8C60FCFB}"/>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68151859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ADF6B-FA28-B7B0-AF77-965A188369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1B880B-0088-3CB3-AC11-AEEDE77F0802}"/>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CE2B645C-B9D8-B0B0-4FB6-65C73F7A4445}"/>
              </a:ext>
            </a:extLst>
          </p:cNvPr>
          <p:cNvSpPr txBox="1"/>
          <p:nvPr/>
        </p:nvSpPr>
        <p:spPr>
          <a:xfrm>
            <a:off x="457200" y="1039071"/>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C903C341-BF82-F95C-3FAC-4D71ACDE0313}"/>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33665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C13E-86B7-4ADD-E6A8-0DEE7E73152D}"/>
              </a:ext>
            </a:extLst>
          </p:cNvPr>
          <p:cNvSpPr>
            <a:spLocks noGrp="1"/>
          </p:cNvSpPr>
          <p:nvPr>
            <p:ph type="title"/>
          </p:nvPr>
        </p:nvSpPr>
        <p:spPr/>
        <p:txBody>
          <a:bodyPr/>
          <a:lstStyle/>
          <a:p>
            <a:r>
              <a:rPr lang="en-US"/>
              <a:t>common occurrence in ye olden times</a:t>
            </a:r>
          </a:p>
        </p:txBody>
      </p:sp>
      <p:sp>
        <p:nvSpPr>
          <p:cNvPr id="3" name="Content Placeholder 2">
            <a:extLst>
              <a:ext uri="{FF2B5EF4-FFF2-40B4-BE49-F238E27FC236}">
                <a16:creationId xmlns:a16="http://schemas.microsoft.com/office/drawing/2014/main" id="{0EF6932A-E567-1540-3996-B6BDE7903D97}"/>
              </a:ext>
            </a:extLst>
          </p:cNvPr>
          <p:cNvSpPr>
            <a:spLocks noGrp="1"/>
          </p:cNvSpPr>
          <p:nvPr>
            <p:ph sz="quarter" idx="10"/>
          </p:nvPr>
        </p:nvSpPr>
        <p:spPr/>
        <p:txBody>
          <a:bodyPr/>
          <a:lstStyle/>
          <a:p>
            <a:r>
              <a:rPr lang="en-US" b="1"/>
              <a:t>child:</a:t>
            </a:r>
            <a:r>
              <a:rPr lang="en-US"/>
              <a:t> "how do you spell trebuchet?"</a:t>
            </a:r>
          </a:p>
          <a:p>
            <a:r>
              <a:rPr lang="en-US" b="1"/>
              <a:t>parent:</a:t>
            </a:r>
            <a:r>
              <a:rPr lang="en-US"/>
              <a:t> "look it up in the dictionary."</a:t>
            </a:r>
          </a:p>
        </p:txBody>
      </p:sp>
    </p:spTree>
    <p:extLst>
      <p:ext uri="{BB962C8B-B14F-4D97-AF65-F5344CB8AC3E}">
        <p14:creationId xmlns:p14="http://schemas.microsoft.com/office/powerpoint/2010/main" val="120519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D907-CC99-F017-133C-8E7A09E1D7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56A870-2FF1-FA27-52DE-25827EB2D6D4}"/>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6EECB9-FE88-9883-96EA-4572E0C7C976}"/>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F289D5F-F3C3-C1B3-E017-4481C8B32451}"/>
              </a:ext>
            </a:extLst>
          </p:cNvPr>
          <p:cNvSpPr txBox="1"/>
          <p:nvPr/>
        </p:nvSpPr>
        <p:spPr>
          <a:xfrm>
            <a:off x="457200" y="2359485"/>
            <a:ext cx="84582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i guess Lua also has strings</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217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434C-930F-8C92-3408-E48A605ADA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91C515-3468-A922-460C-85816402CEFC}"/>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256376274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AF1A-E95C-4319-E9C1-6F8C1889288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592079A-11CF-B5BB-E59B-0BE2B432A749}"/>
              </a:ext>
            </a:extLst>
          </p:cNvPr>
          <p:cNvSpPr>
            <a:spLocks noGrp="1"/>
          </p:cNvSpPr>
          <p:nvPr>
            <p:ph type="title"/>
          </p:nvPr>
        </p:nvSpPr>
        <p:spPr>
          <a:xfrm>
            <a:off x="457200" y="254916"/>
            <a:ext cx="8229600" cy="1893924"/>
          </a:xfrm>
        </p:spPr>
        <p:txBody>
          <a:bodyPr/>
          <a:lstStyle/>
          <a:p>
            <a:r>
              <a:rPr lang="en-US" sz="8800"/>
              <a:t>Week07b</a:t>
            </a:r>
          </a:p>
        </p:txBody>
      </p:sp>
      <p:sp>
        <p:nvSpPr>
          <p:cNvPr id="6" name="Content Placeholder 5">
            <a:extLst>
              <a:ext uri="{FF2B5EF4-FFF2-40B4-BE49-F238E27FC236}">
                <a16:creationId xmlns:a16="http://schemas.microsoft.com/office/drawing/2014/main" id="{45BCD446-CB68-946E-D61D-1D4ED3DB99B8}"/>
              </a:ext>
            </a:extLst>
          </p:cNvPr>
          <p:cNvSpPr>
            <a:spLocks noGrp="1"/>
          </p:cNvSpPr>
          <p:nvPr>
            <p:ph sz="quarter" idx="10"/>
          </p:nvPr>
        </p:nvSpPr>
        <p:spPr>
          <a:xfrm>
            <a:off x="457200" y="1819230"/>
            <a:ext cx="8229600" cy="2894013"/>
          </a:xfrm>
        </p:spPr>
        <p:txBody>
          <a:bodyPr>
            <a:noAutofit/>
          </a:bodyPr>
          <a:lstStyle/>
          <a:p>
            <a:r>
              <a:rPr lang="en-US" sz="2400"/>
              <a:t>hash functions</a:t>
            </a:r>
          </a:p>
          <a:p>
            <a:r>
              <a:rPr lang="en-US" sz="2400"/>
              <a:t>hash map with separate chaining</a:t>
            </a:r>
          </a:p>
        </p:txBody>
      </p:sp>
      <p:sp>
        <p:nvSpPr>
          <p:cNvPr id="13" name="TextBox 12">
            <a:extLst>
              <a:ext uri="{FF2B5EF4-FFF2-40B4-BE49-F238E27FC236}">
                <a16:creationId xmlns:a16="http://schemas.microsoft.com/office/drawing/2014/main" id="{D2D6E64E-ACEE-94A8-E130-C7B8F997FB2A}"/>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Wednesday</a:t>
            </a:r>
            <a:r>
              <a:rPr lang="en-US" sz="2400" b="1">
                <a:solidFill>
                  <a:srgbClr val="F80B8D"/>
                </a:solidFill>
              </a:rPr>
              <a:t>!</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0D7DA4AD-7C1E-7FB0-BC37-683A19CCA7BF}"/>
              </a:ext>
            </a:extLst>
          </p:cNvPr>
          <p:cNvSpPr txBox="1"/>
          <p:nvPr/>
        </p:nvSpPr>
        <p:spPr>
          <a:xfrm>
            <a:off x="457200" y="2847229"/>
            <a:ext cx="5976059" cy="203132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b="1">
                <a:cs typeface="Consolas" panose="020B0609020204030204" pitchFamily="49" charset="0"/>
              </a:rPr>
              <a:t>WARMUP: </a:t>
            </a:r>
            <a:r>
              <a:rPr lang="en-US">
                <a:sym typeface="Wingdings" pitchFamily="2" charset="2"/>
              </a:rPr>
              <a:t>what does this print?</a:t>
            </a:r>
          </a:p>
          <a:p>
            <a:pPr algn="ctr"/>
            <a:endParaRPr lang="en-US" b="1">
              <a:cs typeface="Consolas" panose="020B0609020204030204" pitchFamily="49" charset="0"/>
            </a:endParaRPr>
          </a:p>
          <a:p>
            <a:r>
              <a:rPr lang="en-US">
                <a:effectLst/>
                <a:latin typeface="Consolas" panose="020B0609020204030204" pitchFamily="49" charset="0"/>
                <a:cs typeface="Consolas" panose="020B0609020204030204" pitchFamily="49" charset="0"/>
              </a:rPr>
              <a:t>HashMap&lt;String, String&gt; </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 = </a:t>
            </a:r>
            <a:r>
              <a:rPr lang="en-US" b="1">
                <a:solidFill>
                  <a:srgbClr val="7F0055"/>
                </a:solidFill>
                <a:effectLst/>
                <a:latin typeface="Consolas" panose="020B0609020204030204" pitchFamily="49" charset="0"/>
                <a:cs typeface="Consolas" panose="020B0609020204030204" pitchFamily="49" charset="0"/>
              </a:rPr>
              <a:t>new</a:t>
            </a:r>
            <a:r>
              <a:rPr lang="en-US">
                <a:effectLst/>
                <a:latin typeface="Consolas" panose="020B0609020204030204" pitchFamily="49" charset="0"/>
                <a:cs typeface="Consolas" panose="020B0609020204030204" pitchFamily="49" charset="0"/>
              </a:rPr>
              <a:t> HashMap&lt;&gt;();</a:t>
            </a:r>
          </a:p>
          <a:p>
            <a:r>
              <a:rPr lang="en-US">
                <a:solidFill>
                  <a:srgbClr val="6A3E3E"/>
                </a:solidFill>
                <a:effectLst/>
                <a:latin typeface="Consolas" panose="020B0609020204030204" pitchFamily="49" charset="0"/>
                <a:cs typeface="Consolas" panose="020B0609020204030204" pitchFamily="49" charset="0"/>
              </a:rPr>
              <a:t>map</a:t>
            </a:r>
            <a:r>
              <a:rPr lang="en-US">
                <a:solidFill>
                  <a:srgbClr val="000000"/>
                </a:solidFill>
                <a:effectLst/>
                <a:latin typeface="Consolas" panose="020B0609020204030204" pitchFamily="49" charset="0"/>
                <a:cs typeface="Consolas" panose="020B0609020204030204" pitchFamily="49" charset="0"/>
              </a:rPr>
              <a:t>.put(</a:t>
            </a:r>
            <a:r>
              <a:rPr lang="en-US">
                <a:solidFill>
                  <a:srgbClr val="2A00FF"/>
                </a:solidFill>
                <a:effectLst/>
                <a:latin typeface="Consolas" panose="020B0609020204030204" pitchFamily="49" charset="0"/>
                <a:cs typeface="Consolas" panose="020B0609020204030204" pitchFamily="49" charset="0"/>
              </a:rPr>
              <a:t>"hello"</a:t>
            </a:r>
            <a:r>
              <a:rPr lang="en-US">
                <a:solidFill>
                  <a:srgbClr val="000000"/>
                </a:solidFill>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"world"</a:t>
            </a:r>
            <a:r>
              <a:rPr lang="en-US">
                <a:solidFill>
                  <a:srgbClr val="000000"/>
                </a:solidFill>
                <a:effectLst/>
                <a:latin typeface="Consolas" panose="020B0609020204030204" pitchFamily="49" charset="0"/>
                <a:cs typeface="Consolas" panose="020B0609020204030204" pitchFamily="49" charset="0"/>
              </a:rPr>
              <a:t>);</a:t>
            </a:r>
            <a:endParaRPr lang="en-US">
              <a:solidFill>
                <a:srgbClr val="2A00FF"/>
              </a:solidFill>
              <a:effectLst/>
              <a:latin typeface="Consolas" panose="020B0609020204030204" pitchFamily="49" charset="0"/>
              <a:cs typeface="Consolas" panose="020B0609020204030204" pitchFamily="49" charset="0"/>
            </a:endParaRPr>
          </a:p>
          <a:p>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.put(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"hello"</a:t>
            </a:r>
            <a:r>
              <a:rPr lang="en-US">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"world"</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p:txBody>
      </p:sp>
      <p:grpSp>
        <p:nvGrpSpPr>
          <p:cNvPr id="17" name="Group 16">
            <a:extLst>
              <a:ext uri="{FF2B5EF4-FFF2-40B4-BE49-F238E27FC236}">
                <a16:creationId xmlns:a16="http://schemas.microsoft.com/office/drawing/2014/main" id="{AC1BAAE4-FED7-6798-3B02-3F1C2975B2A2}"/>
              </a:ext>
            </a:extLst>
          </p:cNvPr>
          <p:cNvGrpSpPr/>
          <p:nvPr/>
        </p:nvGrpSpPr>
        <p:grpSpPr>
          <a:xfrm rot="10800000">
            <a:off x="6699197" y="615766"/>
            <a:ext cx="1644604" cy="3764538"/>
            <a:chOff x="8052482" y="242908"/>
            <a:chExt cx="1020050" cy="2334918"/>
          </a:xfrm>
        </p:grpSpPr>
        <p:sp>
          <p:nvSpPr>
            <p:cNvPr id="9" name="TextBox 8">
              <a:extLst>
                <a:ext uri="{FF2B5EF4-FFF2-40B4-BE49-F238E27FC236}">
                  <a16:creationId xmlns:a16="http://schemas.microsoft.com/office/drawing/2014/main" id="{65BB512C-333F-2C9A-ABDE-0066FDF507C9}"/>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FED385DE-ADFA-9B89-5242-022CD576D551}"/>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BEDE3522-C61B-D9E4-490A-490D4BA09502}"/>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F64300D7-CB2E-C33E-45F1-61204D1752CC}"/>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AEA055B5-5A09-C117-81DA-79C4F80322A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202C6E52-0080-A1C1-A3BA-61E287318B19}"/>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BA51AF75-CFB0-8F92-2709-364DA02266D4}"/>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6DE0A0DF-DA4D-3BF5-D36E-40F793A578F7}"/>
              </a:ext>
            </a:extLst>
          </p:cNvPr>
          <p:cNvSpPr txBox="1"/>
          <p:nvPr/>
        </p:nvSpPr>
        <p:spPr>
          <a:xfrm>
            <a:off x="5887945" y="-39348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B499EE38-E749-15D1-60CC-37DD23E146F5}"/>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56542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F0884-2785-E02B-62D4-0AD02D7AEB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095E60-E45A-8443-24B4-4EE7D94897C2}"/>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DCB29E36-9613-AB2F-A59C-AD4E6D2367E4}"/>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7B00"/>
                </a:solidFill>
                <a:latin typeface="+mj-lt"/>
              </a:rPr>
            </a:br>
            <a:r>
              <a:rPr lang="en-US">
                <a:solidFill>
                  <a:srgbClr val="007B00"/>
                </a:solidFill>
                <a:latin typeface="+mj-lt"/>
              </a:rPr>
              <a:t>// </a:t>
            </a:r>
            <a:r>
              <a:rPr lang="en-US" b="1">
                <a:solidFill>
                  <a:srgbClr val="007B00"/>
                </a:solidFill>
                <a:latin typeface="+mj-lt"/>
              </a:rPr>
              <a:t>NOTE:</a:t>
            </a:r>
            <a:r>
              <a:rPr lang="en-US">
                <a:solidFill>
                  <a:srgbClr val="007B00"/>
                </a:solidFill>
                <a:latin typeface="+mj-lt"/>
              </a:rPr>
              <a:t> if key not in map, returns null</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40480897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C7C271-0049-B238-033C-D19A5C977E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F526C0-4D7F-BDFB-2728-AE84909AFC07}"/>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65218115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A46439-F4A1-851E-E28D-C02C0AEBCF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43B4C-84D6-B88D-F599-47286A1C624B}"/>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54245874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CC0A-811D-781C-B6B1-362A4273A436}"/>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08140515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3BBB3-7417-9781-2A86-C41599508DAF}"/>
              </a:ext>
            </a:extLst>
          </p:cNvPr>
          <p:cNvSpPr>
            <a:spLocks noGrp="1"/>
          </p:cNvSpPr>
          <p:nvPr>
            <p:ph type="title"/>
          </p:nvPr>
        </p:nvSpPr>
        <p:spPr/>
        <p:txBody>
          <a:bodyPr/>
          <a:lstStyle/>
          <a:p>
            <a:r>
              <a:rPr lang="en-US"/>
              <a:t>let's get motivated</a:t>
            </a:r>
          </a:p>
        </p:txBody>
      </p:sp>
    </p:spTree>
    <p:extLst>
      <p:ext uri="{BB962C8B-B14F-4D97-AF65-F5344CB8AC3E}">
        <p14:creationId xmlns:p14="http://schemas.microsoft.com/office/powerpoint/2010/main" val="162280640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65759-47BD-4D2F-829F-2EE8FC5BCBE3}"/>
              </a:ext>
            </a:extLst>
          </p:cNvPr>
          <p:cNvPicPr>
            <a:picLocks noChangeAspect="1"/>
          </p:cNvPicPr>
          <p:nvPr/>
        </p:nvPicPr>
        <p:blipFill>
          <a:blip r:embed="rId2"/>
          <a:stretch>
            <a:fillRect/>
          </a:stretch>
        </p:blipFill>
        <p:spPr>
          <a:xfrm>
            <a:off x="685800" y="504364"/>
            <a:ext cx="7772400" cy="4134771"/>
          </a:xfrm>
          <a:prstGeom prst="rect">
            <a:avLst/>
          </a:prstGeom>
        </p:spPr>
      </p:pic>
    </p:spTree>
    <p:extLst>
      <p:ext uri="{BB962C8B-B14F-4D97-AF65-F5344CB8AC3E}">
        <p14:creationId xmlns:p14="http://schemas.microsoft.com/office/powerpoint/2010/main" val="27704345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CDA4-CF08-718C-4B29-B76F65A2602F}"/>
              </a:ext>
            </a:extLst>
          </p:cNvPr>
          <p:cNvSpPr>
            <a:spLocks noGrp="1"/>
          </p:cNvSpPr>
          <p:nvPr>
            <p:ph type="title"/>
          </p:nvPr>
        </p:nvSpPr>
        <p:spPr/>
        <p:txBody>
          <a:bodyPr/>
          <a:lstStyle/>
          <a:p>
            <a:r>
              <a:rPr lang="en-US"/>
              <a:t>so basically...</a:t>
            </a:r>
          </a:p>
        </p:txBody>
      </p:sp>
    </p:spTree>
    <p:extLst>
      <p:ext uri="{BB962C8B-B14F-4D97-AF65-F5344CB8AC3E}">
        <p14:creationId xmlns:p14="http://schemas.microsoft.com/office/powerpoint/2010/main" val="273198392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ED89D-E422-1541-6A9A-55CC6BFBC409}"/>
              </a:ext>
            </a:extLst>
          </p:cNvPr>
          <p:cNvSpPr>
            <a:spLocks noGrp="1"/>
          </p:cNvSpPr>
          <p:nvPr>
            <p:ph type="title"/>
          </p:nvPr>
        </p:nvSpPr>
        <p:spPr/>
        <p:txBody>
          <a:bodyPr/>
          <a:lstStyle/>
          <a:p>
            <a:r>
              <a:rPr lang="en-US" sz="3600" b="1"/>
              <a:t>note: </a:t>
            </a:r>
            <a:r>
              <a:rPr lang="en-US" sz="3600"/>
              <a:t>this advice made no sense</a:t>
            </a:r>
          </a:p>
        </p:txBody>
      </p:sp>
    </p:spTree>
    <p:extLst>
      <p:ext uri="{BB962C8B-B14F-4D97-AF65-F5344CB8AC3E}">
        <p14:creationId xmlns:p14="http://schemas.microsoft.com/office/powerpoint/2010/main" val="259598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97614-36B6-5ACF-E53F-C8F819E093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38ADEB-2E17-AC64-8B0F-EA522873F970}"/>
              </a:ext>
            </a:extLst>
          </p:cNvPr>
          <p:cNvSpPr>
            <a:spLocks noGrp="1"/>
          </p:cNvSpPr>
          <p:nvPr>
            <p:ph type="title"/>
          </p:nvPr>
        </p:nvSpPr>
        <p:spPr/>
        <p:txBody>
          <a:bodyPr/>
          <a:lstStyle/>
          <a:p>
            <a:pPr algn="l"/>
            <a:r>
              <a:rPr lang="en-US" sz="4000"/>
              <a:t>in ~1953 someone realized that if you combined an array, the %, and something called a "hash function," you could implement a map that ran in O(1)...</a:t>
            </a:r>
          </a:p>
        </p:txBody>
      </p:sp>
    </p:spTree>
    <p:extLst>
      <p:ext uri="{BB962C8B-B14F-4D97-AF65-F5344CB8AC3E}">
        <p14:creationId xmlns:p14="http://schemas.microsoft.com/office/powerpoint/2010/main" val="10318394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7D2B-C6ED-D544-ECB1-63945127AD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B23230-A5D1-4903-144C-D6563F6D748E}"/>
              </a:ext>
            </a:extLst>
          </p:cNvPr>
          <p:cNvSpPr>
            <a:spLocks noGrp="1"/>
          </p:cNvSpPr>
          <p:nvPr>
            <p:ph type="title"/>
          </p:nvPr>
        </p:nvSpPr>
        <p:spPr/>
        <p:txBody>
          <a:bodyPr/>
          <a:lstStyle/>
          <a:p>
            <a:r>
              <a:rPr lang="en-US" sz="4000"/>
              <a:t>let's learn how this works 🙂👍</a:t>
            </a:r>
          </a:p>
        </p:txBody>
      </p:sp>
    </p:spTree>
    <p:extLst>
      <p:ext uri="{BB962C8B-B14F-4D97-AF65-F5344CB8AC3E}">
        <p14:creationId xmlns:p14="http://schemas.microsoft.com/office/powerpoint/2010/main" val="375424757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4540-A3A8-A2CB-CA32-2CDB4B75DD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5FD154-8E71-BC18-3629-5E8A6B1E3BD4}"/>
              </a:ext>
            </a:extLst>
          </p:cNvPr>
          <p:cNvSpPr>
            <a:spLocks noGrp="1"/>
          </p:cNvSpPr>
          <p:nvPr>
            <p:ph type="title"/>
          </p:nvPr>
        </p:nvSpPr>
        <p:spPr/>
        <p:txBody>
          <a:bodyPr/>
          <a:lstStyle/>
          <a:p>
            <a:pPr algn="r"/>
            <a:r>
              <a:rPr lang="en-US" b="1"/>
              <a:t>review: </a:t>
            </a:r>
            <a:r>
              <a:rPr lang="en-US"/>
              <a:t>% vs. MODULO</a:t>
            </a:r>
            <a:br>
              <a:rPr lang="en-US"/>
            </a:br>
            <a:r>
              <a:rPr lang="en-US" sz="3200"/>
              <a:t>(Math.floorMod)</a:t>
            </a:r>
            <a:endParaRPr lang="en-US"/>
          </a:p>
        </p:txBody>
      </p:sp>
    </p:spTree>
    <p:extLst>
      <p:ext uri="{BB962C8B-B14F-4D97-AF65-F5344CB8AC3E}">
        <p14:creationId xmlns:p14="http://schemas.microsoft.com/office/powerpoint/2010/main" val="64548671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57911-9F51-77B0-C39F-7DEE6E8AEB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51F3A7-5BCE-D7F3-A3A0-D50AA7D74ECB}"/>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A5555DE2-42BE-15DF-C751-EAAAC0B0FC67}"/>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2E4462F4-543A-7A6B-4215-DFBDFE484391}"/>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29AD08E-6FA9-2A64-2D68-170A57E6D4A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D42A066-A74D-0BEC-F751-56631F48E985}"/>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FC95C90A-45F8-AE45-F4DE-E5926648DF71}"/>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A06281D5-D113-3D46-90EC-485FDBB2DFC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E4BC9DA-599E-7A9E-CBCA-96896D8FFB4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61EB2DC-C8C2-673D-F1C9-39F60131C0E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8C0D35EC-D880-BE8E-B550-49B5E68644C4}"/>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8EC0B117-4D93-6E96-644F-AE63DBA78C6D}"/>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6731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5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9A1AD-DF44-A167-7654-1A087B9ED7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75B6C2-B9C2-614E-8D8C-482F33A5F490}"/>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7CDB66C4-8A54-4D41-8F19-5223B148F26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528D3D6-53AA-B95B-C894-3C6502DC03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A71F06E-3BDF-6280-D070-5535C4FB86E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911F219-7122-7546-2CCF-C210453985DD}"/>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835996DC-DC7F-4207-A615-33A96C0407C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180501CA-EADC-3E55-66A5-2A0EDC6AFF72}"/>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62801C6-2EB6-F728-75F7-BBDD65F938A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4E2A295-6043-F5AE-3CB6-F0CC2550D390}"/>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56B1CB9-8D66-78CC-C3CF-174603D811D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E18E1B-A0EC-47CB-50EF-F4C9B76E6E78}"/>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B47705B2-ABF4-1FAF-E352-A24F35C3850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F02291F-EC26-656C-EB1B-B2AB6EDCF1DA}"/>
              </a:ext>
            </a:extLst>
          </p:cNvPr>
          <p:cNvSpPr txBox="1"/>
          <p:nvPr/>
        </p:nvSpPr>
        <p:spPr>
          <a:xfrm>
            <a:off x="4216536" y="312036"/>
            <a:ext cx="5199206" cy="2123658"/>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rgbClr val="00007F"/>
                </a:solidFill>
                <a:latin typeface="Consolas" panose="020B0609020204030204" pitchFamily="49" charset="0"/>
                <a:ea typeface="Segoe UI Emoji" panose="020B0502040204020203" pitchFamily="34" charset="0"/>
                <a:cs typeface="Consolas" panose="020B0609020204030204" pitchFamily="49" charset="0"/>
              </a:rPr>
              <a:t>MODULO</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sz="2800">
                <a:solidFill>
                  <a:schemeClr val="accent1"/>
                </a:solidFill>
                <a:latin typeface="Consolas" panose="020B0609020204030204" pitchFamily="49" charset="0"/>
                <a:ea typeface="Segoe UI Emoji" panose="020B0502040204020203" pitchFamily="34" charset="0"/>
                <a:cs typeface="Consolas" panose="020B0609020204030204" pitchFamily="49" charset="0"/>
              </a:rPr>
              <a:t>-7</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chemeClr val="accent2"/>
                </a:solidFill>
                <a:latin typeface="Consolas" panose="020B0609020204030204" pitchFamily="49" charset="0"/>
                <a:ea typeface="Segoe UI Emoji" panose="020B0502040204020203" pitchFamily="34" charset="0"/>
                <a:cs typeface="Consolas" panose="020B0609020204030204" pitchFamily="49" charset="0"/>
              </a:rPr>
              <a:t>3</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a:p>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A0461AB3-6856-835B-D472-88D23AD89114}"/>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AF3C500-0B92-0C32-1A6D-5A1EF4E5A3F6}"/>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DB775E1E-C1A6-A630-A4A4-8EAB4D9F93BB}"/>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D18F6445-4EC4-9407-D39C-F74F58C235BA}"/>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94B68FAF-9EF8-5BD7-F14B-039358532880}"/>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272702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EB16-FC87-2F0C-4328-B185BD12C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46102-57FF-F249-CFB3-D164FA623BFA}"/>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905E9DB9-88DC-256D-2D14-26AFA6933DEE}"/>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1931169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7E0DA-09C7-9213-56A8-2788FD8D3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BE79E-410C-3151-2DF2-F14E7F1CD78C}"/>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B31E84F1-67A9-D7E6-9BBE-45F36C868F78}"/>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95112552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34636-3789-9E5C-FE86-1DF5225D1E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6C328A-5DD5-5DEB-7F62-D4FA3F278A00}"/>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89039784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247DC-276D-F503-6E77-E7D75C38AB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D4D666-9D5C-6CBC-86CC-C7C0056C1FF2}"/>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37404769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91C9A-F6BF-5FA7-D1C7-74D8A74A45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94E117-0F83-CA4E-ED0D-5246A9943CE5}"/>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2313C4CF-95EC-2D58-B2B8-A5225E90AB1A}"/>
              </a:ext>
            </a:extLst>
          </p:cNvPr>
          <p:cNvSpPr>
            <a:spLocks noGrp="1"/>
          </p:cNvSpPr>
          <p:nvPr>
            <p:ph sz="quarter" idx="10"/>
          </p:nvPr>
        </p:nvSpPr>
        <p:spPr/>
        <p:txBody>
          <a:bodyPr/>
          <a:lstStyle/>
          <a:p>
            <a:r>
              <a:rPr lang="en-US"/>
              <a:t>a </a:t>
            </a:r>
            <a:r>
              <a:rPr lang="en-US" b="1"/>
              <a:t>hash function </a:t>
            </a:r>
            <a:r>
              <a:rPr lang="en-US"/>
              <a:t>takes some data and returns an integer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 every time is is called</a:t>
            </a:r>
          </a:p>
          <a:p>
            <a:endParaRPr lang="en-US"/>
          </a:p>
          <a:p>
            <a:r>
              <a:rPr lang="en-US"/>
              <a:t>a </a:t>
            </a:r>
            <a:r>
              <a:rPr lang="en-US" b="1"/>
              <a:t>hash</a:t>
            </a:r>
            <a:r>
              <a:rPr lang="en-US"/>
              <a:t> </a:t>
            </a:r>
            <a:r>
              <a:rPr lang="en-US" b="1"/>
              <a:t>collision</a:t>
            </a:r>
            <a:r>
              <a:rPr lang="en-US"/>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97652055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E2BA-525D-3F69-AEDA-9961B4D25C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2698C-ECB4-0D0B-75BF-86328E9FF9C2}"/>
              </a:ext>
            </a:extLst>
          </p:cNvPr>
          <p:cNvSpPr>
            <a:spLocks noGrp="1"/>
          </p:cNvSpPr>
          <p:nvPr>
            <p:ph type="title"/>
          </p:nvPr>
        </p:nvSpPr>
        <p:spPr/>
        <p:txBody>
          <a:bodyPr/>
          <a:lstStyle/>
          <a:p>
            <a:r>
              <a:rPr lang="en-US" sz="2800"/>
              <a:t>unless...</a:t>
            </a:r>
          </a:p>
        </p:txBody>
      </p:sp>
    </p:spTree>
    <p:extLst>
      <p:ext uri="{BB962C8B-B14F-4D97-AF65-F5344CB8AC3E}">
        <p14:creationId xmlns:p14="http://schemas.microsoft.com/office/powerpoint/2010/main" val="3603300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71B1-2226-C05C-F926-148EEF0B31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BF222F-47DB-9E42-E801-3325C71ADF58}"/>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977348-4D20-E639-1EA1-0FD7810FD91A}"/>
              </a:ext>
            </a:extLst>
          </p:cNvPr>
          <p:cNvSpPr>
            <a:spLocks noGrp="1"/>
          </p:cNvSpPr>
          <p:nvPr>
            <p:ph sz="quarter" idx="10"/>
          </p:nvPr>
        </p:nvSpPr>
        <p:spPr/>
        <p:txBody>
          <a:bodyPr/>
          <a:lstStyle/>
          <a:p>
            <a:r>
              <a:rPr lang="en-US">
                <a:solidFill>
                  <a:schemeClr val="bg1"/>
                </a:solidFill>
              </a:rPr>
              <a:t>a </a:t>
            </a:r>
            <a:r>
              <a:rPr lang="en-US" b="1">
                <a:solidFill>
                  <a:schemeClr val="bg1"/>
                </a:solidFill>
              </a:rPr>
              <a:t>hash function </a:t>
            </a:r>
            <a:r>
              <a:rPr lang="en-US">
                <a:solidFill>
                  <a:schemeClr val="bg1"/>
                </a:solidFill>
              </a:rPr>
              <a:t>takes some data and returns an integer called the data's</a:t>
            </a:r>
            <a:br>
              <a:rPr lang="en-US">
                <a:solidFill>
                  <a:schemeClr val="bg1"/>
                </a:solidFill>
              </a:rPr>
            </a:br>
            <a:r>
              <a:rPr lang="en-US" b="1">
                <a:solidFill>
                  <a:schemeClr val="bg1"/>
                </a:solidFill>
              </a:rPr>
              <a:t>hash code</a:t>
            </a:r>
            <a:r>
              <a:rPr lang="en-US">
                <a:solidFill>
                  <a:schemeClr val="bg1"/>
                </a:solidFill>
              </a:rPr>
              <a:t> (</a:t>
            </a:r>
            <a:r>
              <a:rPr lang="en-US" b="1">
                <a:solidFill>
                  <a:schemeClr val="bg1"/>
                </a:solidFill>
              </a:rPr>
              <a:t>hash</a:t>
            </a:r>
            <a:r>
              <a:rPr lang="en-US">
                <a:solidFill>
                  <a:schemeClr val="bg1"/>
                </a:solidFill>
              </a:rPr>
              <a:t>, hash value)</a:t>
            </a:r>
          </a:p>
          <a:p>
            <a:pPr lvl="1"/>
            <a:r>
              <a:rPr lang="en-US">
                <a:solidFill>
                  <a:schemeClr val="bg1"/>
                </a:solidFill>
              </a:rPr>
              <a:t>this is called "</a:t>
            </a:r>
            <a:r>
              <a:rPr lang="en-US" b="1">
                <a:solidFill>
                  <a:schemeClr val="bg1"/>
                </a:solidFill>
              </a:rPr>
              <a:t>hashing</a:t>
            </a:r>
            <a:r>
              <a:rPr lang="en-US">
                <a:solidFill>
                  <a:schemeClr val="bg1"/>
                </a:solidFill>
              </a:rPr>
              <a:t>" the data</a:t>
            </a:r>
          </a:p>
          <a:p>
            <a:pPr lvl="1"/>
            <a:r>
              <a:rPr lang="en-US"/>
              <a:t>🚨 a hash function MUST be </a:t>
            </a:r>
            <a:r>
              <a:rPr lang="en-US" b="1"/>
              <a:t>deterministic</a:t>
            </a:r>
            <a:endParaRPr lang="en-US"/>
          </a:p>
          <a:p>
            <a:pPr lvl="2"/>
            <a:r>
              <a:rPr lang="en-US">
                <a:solidFill>
                  <a:schemeClr val="bg1"/>
                </a:solidFill>
              </a:rPr>
              <a:t>given the same data, a hash function MUST return the same value every time is is called</a:t>
            </a:r>
          </a:p>
          <a:p>
            <a:endParaRPr lang="en-US"/>
          </a:p>
          <a:p>
            <a:r>
              <a:rPr lang="en-US">
                <a:solidFill>
                  <a:schemeClr val="bg1"/>
                </a:solidFill>
              </a:rPr>
              <a:t>a </a:t>
            </a:r>
            <a:r>
              <a:rPr lang="en-US" b="1">
                <a:solidFill>
                  <a:schemeClr val="bg1"/>
                </a:solidFill>
              </a:rPr>
              <a:t>hash</a:t>
            </a:r>
            <a:r>
              <a:rPr lang="en-US">
                <a:solidFill>
                  <a:schemeClr val="bg1"/>
                </a:solidFill>
              </a:rPr>
              <a:t> </a:t>
            </a:r>
            <a:r>
              <a:rPr lang="en-US" b="1">
                <a:solidFill>
                  <a:schemeClr val="bg1"/>
                </a:solidFill>
              </a:rPr>
              <a:t>collision</a:t>
            </a:r>
            <a:r>
              <a:rPr lang="en-US">
                <a:solidFill>
                  <a:schemeClr val="bg1"/>
                </a:solidFill>
              </a:rPr>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1638534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D8B5-A01E-CD58-1816-6A7E64763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2B99F-497C-9771-2AD9-9B82D30C4184}"/>
              </a:ext>
            </a:extLst>
          </p:cNvPr>
          <p:cNvSpPr>
            <a:spLocks noGrp="1"/>
          </p:cNvSpPr>
          <p:nvPr>
            <p:ph type="title"/>
          </p:nvPr>
        </p:nvSpPr>
        <p:spPr/>
        <p:txBody>
          <a:bodyPr/>
          <a:lstStyle/>
          <a:p>
            <a:r>
              <a:rPr lang="en-US"/>
              <a:t>let's play...</a:t>
            </a:r>
            <a:r>
              <a:rPr lang="en-US" b="1"/>
              <a:t>is it a hash function</a:t>
            </a:r>
            <a:r>
              <a:rPr lang="en-US"/>
              <a:t>?</a:t>
            </a:r>
          </a:p>
        </p:txBody>
      </p:sp>
      <p:sp>
        <p:nvSpPr>
          <p:cNvPr id="3" name="Content Placeholder 2">
            <a:extLst>
              <a:ext uri="{FF2B5EF4-FFF2-40B4-BE49-F238E27FC236}">
                <a16:creationId xmlns:a16="http://schemas.microsoft.com/office/drawing/2014/main" id="{41A10278-90AB-80FC-C64D-E4DC18363856}"/>
              </a:ext>
            </a:extLst>
          </p:cNvPr>
          <p:cNvSpPr>
            <a:spLocks noGrp="1"/>
          </p:cNvSpPr>
          <p:nvPr>
            <p:ph sz="quarter" idx="10"/>
          </p:nvPr>
        </p:nvSpPr>
        <p:spPr>
          <a:xfrm>
            <a:off x="457200" y="963337"/>
            <a:ext cx="7436840" cy="4080271"/>
          </a:xfrm>
        </p:spPr>
        <p:txBody>
          <a:bodyPr>
            <a:normAutofit/>
          </a:bodyPr>
          <a:lstStyle/>
          <a:p>
            <a:endParaRPr lang="en-US" b="1">
              <a:solidFill>
                <a:srgbClr val="7F0055"/>
              </a:solidFill>
              <a:effectLst/>
              <a:latin typeface="Consolas" panose="020B0609020204030204" pitchFamily="49" charset="0"/>
              <a:cs typeface="Consolas" panose="020B0609020204030204" pitchFamily="49" charset="0"/>
            </a:endParaRPr>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effectLst/>
                <a:highlight>
                  <a:srgbClr val="EDF9D5"/>
                </a:highlight>
                <a:latin typeface="Consolas" panose="020B0609020204030204" pitchFamily="49" charset="0"/>
                <a:cs typeface="Consolas" panose="020B0609020204030204" pitchFamily="49" charset="0"/>
              </a:rPr>
              <a:t> foo(String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effectLst/>
                <a:highlight>
                  <a:srgbClr val="EDF9D5"/>
                </a:highlight>
                <a:latin typeface="Consolas" panose="020B0609020204030204" pitchFamily="49" charset="0"/>
                <a:cs typeface="Consolas" panose="020B0609020204030204" pitchFamily="49" charset="0"/>
              </a:rPr>
              <a:t> a.length(); }</a:t>
            </a:r>
          </a:p>
          <a:p>
            <a:pPr lvl="1"/>
            <a:r>
              <a:rPr lang="en-US" b="1"/>
              <a:t>yes, though it's bad.</a:t>
            </a:r>
          </a:p>
          <a:p>
            <a:pPr lvl="2"/>
            <a:r>
              <a:rPr lang="en-US" b="1"/>
              <a:t>note: </a:t>
            </a:r>
            <a:r>
              <a:rPr lang="en-US">
                <a:solidFill>
                  <a:srgbClr val="0432FF"/>
                </a:solidFill>
                <a:latin typeface="+mj-lt"/>
              </a:rPr>
              <a:t>"foo"</a:t>
            </a:r>
            <a:r>
              <a:rPr lang="en-US"/>
              <a:t> and </a:t>
            </a:r>
            <a:r>
              <a:rPr lang="en-US">
                <a:solidFill>
                  <a:srgbClr val="0432FF"/>
                </a:solidFill>
                <a:latin typeface="+mj-lt"/>
              </a:rPr>
              <a:t>"bar"</a:t>
            </a:r>
            <a:r>
              <a:rPr lang="en-US"/>
              <a:t> collide</a:t>
            </a:r>
            <a:br>
              <a:rPr lang="en-US"/>
            </a:br>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bar(String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0; }</a:t>
            </a:r>
          </a:p>
          <a:p>
            <a:pPr lvl="1"/>
            <a:r>
              <a:rPr lang="en-US" b="1"/>
              <a:t>yes, though it's so bad.</a:t>
            </a:r>
          </a:p>
          <a:p>
            <a:pPr lvl="2"/>
            <a:r>
              <a:rPr lang="en-US" b="1"/>
              <a:t>note: </a:t>
            </a:r>
            <a:r>
              <a:rPr lang="en-US"/>
              <a:t>everything collides</a:t>
            </a:r>
          </a:p>
          <a:p>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baz(String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random.nextInt(); }</a:t>
            </a:r>
          </a:p>
          <a:p>
            <a:pPr lvl="1"/>
            <a:r>
              <a:rPr lang="en-US" b="1"/>
              <a:t>no, function is not deterministic.</a:t>
            </a:r>
          </a:p>
        </p:txBody>
      </p:sp>
    </p:spTree>
    <p:extLst>
      <p:ext uri="{BB962C8B-B14F-4D97-AF65-F5344CB8AC3E}">
        <p14:creationId xmlns:p14="http://schemas.microsoft.com/office/powerpoint/2010/main" val="67870303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CII Table in Java Programming. When I was still a junior developer, my… |  by Aida Fariha | Medium">
            <a:extLst>
              <a:ext uri="{FF2B5EF4-FFF2-40B4-BE49-F238E27FC236}">
                <a16:creationId xmlns:a16="http://schemas.microsoft.com/office/drawing/2014/main" id="{6B026687-9C9F-43F9-FF6B-244482400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73507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57D8-FFCA-A23B-3B8B-C381F5AFD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1EE5E-B6A6-94BE-5DB7-928368038A1B}"/>
              </a:ext>
            </a:extLst>
          </p:cNvPr>
          <p:cNvSpPr>
            <a:spLocks noGrp="1"/>
          </p:cNvSpPr>
          <p:nvPr>
            <p:ph type="title"/>
          </p:nvPr>
        </p:nvSpPr>
        <p:spPr/>
        <p:txBody>
          <a:bodyPr/>
          <a:lstStyle/>
          <a:p>
            <a:r>
              <a:rPr lang="en-US"/>
              <a:t>let's play...</a:t>
            </a:r>
            <a:r>
              <a:rPr lang="en-US" b="1"/>
              <a:t>do they collide</a:t>
            </a:r>
            <a:r>
              <a:rPr lang="en-US"/>
              <a:t>?</a:t>
            </a:r>
          </a:p>
        </p:txBody>
      </p:sp>
      <p:sp>
        <p:nvSpPr>
          <p:cNvPr id="10" name="Content Placeholder 9">
            <a:extLst>
              <a:ext uri="{FF2B5EF4-FFF2-40B4-BE49-F238E27FC236}">
                <a16:creationId xmlns:a16="http://schemas.microsoft.com/office/drawing/2014/main" id="{3079298F-710E-E37B-ED90-6C3FA911358E}"/>
              </a:ext>
            </a:extLst>
          </p:cNvPr>
          <p:cNvSpPr>
            <a:spLocks noGrp="1"/>
          </p:cNvSpPr>
          <p:nvPr>
            <p:ph sz="quarter" idx="10"/>
          </p:nvPr>
        </p:nvSpPr>
        <p:spPr/>
        <p:txBody>
          <a:bodyPr/>
          <a:lstStyle/>
          <a:p>
            <a:endParaRPr lang="en-US"/>
          </a:p>
          <a:p>
            <a:endParaRPr lang="en-US"/>
          </a:p>
          <a:p>
            <a:endParaRPr lang="en-US"/>
          </a:p>
          <a:p>
            <a:endParaRPr lang="en-US"/>
          </a:p>
          <a:p>
            <a:endParaRPr lang="en-US"/>
          </a:p>
          <a:p>
            <a:endParaRPr lang="en-US"/>
          </a:p>
          <a:p>
            <a:endParaRPr lang="en-US">
              <a:solidFill>
                <a:srgbClr val="0432FF"/>
              </a:solidFill>
              <a:latin typeface="+mj-lt"/>
            </a:endParaRPr>
          </a:p>
          <a:p>
            <a:r>
              <a:rPr lang="en-US">
                <a:solidFill>
                  <a:srgbClr val="0432FF"/>
                </a:solidFill>
                <a:latin typeface="+mj-lt"/>
              </a:rPr>
              <a:t>"a"</a:t>
            </a:r>
            <a:r>
              <a:rPr lang="en-US"/>
              <a:t> and </a:t>
            </a:r>
            <a:r>
              <a:rPr lang="en-US">
                <a:solidFill>
                  <a:srgbClr val="0432FF"/>
                </a:solidFill>
                <a:latin typeface="+mj-lt"/>
              </a:rPr>
              <a:t>"z"</a:t>
            </a:r>
            <a:r>
              <a:rPr lang="en-US"/>
              <a:t>?</a:t>
            </a:r>
          </a:p>
          <a:p>
            <a:r>
              <a:rPr lang="en-US">
                <a:solidFill>
                  <a:srgbClr val="0432FF"/>
                </a:solidFill>
                <a:latin typeface="+mj-lt"/>
              </a:rPr>
              <a:t>"cat"</a:t>
            </a:r>
            <a:r>
              <a:rPr lang="en-US"/>
              <a:t> and </a:t>
            </a:r>
            <a:r>
              <a:rPr lang="en-US">
                <a:solidFill>
                  <a:srgbClr val="0432FF"/>
                </a:solidFill>
                <a:latin typeface="+mj-lt"/>
              </a:rPr>
              <a:t>"dog"</a:t>
            </a:r>
            <a:r>
              <a:rPr lang="en-US"/>
              <a:t>?</a:t>
            </a:r>
            <a:endParaRPr lang="en-US">
              <a:solidFill>
                <a:srgbClr val="0432FF"/>
              </a:solidFill>
              <a:latin typeface="+mj-lt"/>
            </a:endParaRPr>
          </a:p>
          <a:p>
            <a:r>
              <a:rPr lang="en-US">
                <a:solidFill>
                  <a:srgbClr val="0432FF"/>
                </a:solidFill>
                <a:latin typeface="+mj-lt"/>
              </a:rPr>
              <a:t>"abc"</a:t>
            </a:r>
            <a:r>
              <a:rPr lang="en-US"/>
              <a:t> and </a:t>
            </a:r>
            <a:r>
              <a:rPr lang="en-US">
                <a:solidFill>
                  <a:srgbClr val="0432FF"/>
                </a:solidFill>
                <a:latin typeface="+mj-lt"/>
              </a:rPr>
              <a:t>"ABC"</a:t>
            </a:r>
            <a:r>
              <a:rPr lang="en-US"/>
              <a:t>?</a:t>
            </a:r>
          </a:p>
          <a:p>
            <a:r>
              <a:rPr lang="en-US">
                <a:solidFill>
                  <a:srgbClr val="0432FF"/>
                </a:solidFill>
                <a:latin typeface="+mj-lt"/>
              </a:rPr>
              <a:t>"iamlordvoldemort"</a:t>
            </a:r>
            <a:r>
              <a:rPr lang="en-US"/>
              <a:t> and </a:t>
            </a:r>
            <a:r>
              <a:rPr lang="en-US">
                <a:solidFill>
                  <a:srgbClr val="0432FF"/>
                </a:solidFill>
                <a:latin typeface="+mj-lt"/>
              </a:rPr>
              <a:t>"tommarvoloriddle"</a:t>
            </a:r>
            <a:r>
              <a:rPr lang="en-US"/>
              <a:t>?</a:t>
            </a:r>
          </a:p>
        </p:txBody>
      </p:sp>
      <p:sp>
        <p:nvSpPr>
          <p:cNvPr id="5" name="TextBox 4">
            <a:extLst>
              <a:ext uri="{FF2B5EF4-FFF2-40B4-BE49-F238E27FC236}">
                <a16:creationId xmlns:a16="http://schemas.microsoft.com/office/drawing/2014/main" id="{7CE86C57-26E5-5685-0540-FFECA1A5068E}"/>
              </a:ext>
            </a:extLst>
          </p:cNvPr>
          <p:cNvSpPr txBox="1"/>
          <p:nvPr/>
        </p:nvSpPr>
        <p:spPr>
          <a:xfrm>
            <a:off x="505436" y="972631"/>
            <a:ext cx="8133127" cy="2031325"/>
          </a:xfrm>
          <a:prstGeom prst="rect">
            <a:avLst/>
          </a:prstGeom>
          <a:noFill/>
          <a:ln>
            <a:solidFill>
              <a:schemeClr val="tx1"/>
            </a:solidFill>
          </a:ln>
        </p:spPr>
        <p:txBody>
          <a:bodyPr wrap="square">
            <a:spAutoFit/>
          </a:bodyPr>
          <a:lstStyle/>
          <a:p>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hash(String string)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kumimoji="0" lang="en-US" sz="1800" b="1" i="0" u="none" strike="noStrike" kern="1200" cap="none" spc="0" normalizeH="0" baseline="0" noProof="0">
                <a:ln>
                  <a:noFill/>
                </a:ln>
                <a:solidFill>
                  <a:srgbClr val="7F0055"/>
                </a:solidFill>
                <a:effectLst/>
                <a:uLnTx/>
                <a:uFillTx/>
                <a:latin typeface="Consolas" panose="020B0609020204030204" pitchFamily="49" charset="0"/>
                <a:ea typeface="Segoe UI Emoji" panose="020B0502040204020203" pitchFamily="34" charset="0"/>
                <a:cs typeface="Consolas" panose="020B0609020204030204" pitchFamily="49" charset="0"/>
              </a:rPr>
              <a:t>int</a:t>
            </a:r>
            <a:r>
              <a:rPr lang="en-US">
                <a:effectLst/>
                <a:latin typeface="Consolas" panose="020B0609020204030204" pitchFamily="49" charset="0"/>
                <a:cs typeface="Consolas" panose="020B0609020204030204" pitchFamily="49" charset="0"/>
              </a:rPr>
              <a:t> result = 0;</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for</a:t>
            </a: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i = 0; i &lt; string.length(); ++i)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result += string.charAt(i); </a:t>
            </a:r>
            <a:r>
              <a:rPr lang="en-US">
                <a:solidFill>
                  <a:srgbClr val="007B00"/>
                </a:solidFill>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NOTE:</a:t>
            </a:r>
            <a:r>
              <a:rPr lang="en-US">
                <a:solidFill>
                  <a:srgbClr val="007B00"/>
                </a:solidFill>
                <a:effectLst/>
                <a:latin typeface="Consolas" panose="020B0609020204030204" pitchFamily="49" charset="0"/>
                <a:cs typeface="Consolas" panose="020B0609020204030204" pitchFamily="49" charset="0"/>
              </a:rPr>
              <a:t> chars are integers</a:t>
            </a:r>
            <a:br>
              <a:rPr lang="en-US">
                <a:solidFill>
                  <a:srgbClr val="007B00"/>
                </a:solidFill>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return</a:t>
            </a:r>
            <a:r>
              <a:rPr lang="en-US">
                <a:effectLst/>
                <a:latin typeface="Consolas" panose="020B0609020204030204" pitchFamily="49" charset="0"/>
                <a:cs typeface="Consolas" panose="020B0609020204030204" pitchFamily="49" charset="0"/>
              </a:rPr>
              <a:t> result;</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6646365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EA03B-6A65-482A-8764-6805402977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E1F055-5F3F-3D0A-BCDF-56C0029BC7A5}"/>
              </a:ext>
            </a:extLst>
          </p:cNvPr>
          <p:cNvSpPr>
            <a:spLocks noGrp="1"/>
          </p:cNvSpPr>
          <p:nvPr>
            <p:ph type="title"/>
          </p:nvPr>
        </p:nvSpPr>
        <p:spPr/>
        <p:txBody>
          <a:bodyPr/>
          <a:lstStyle/>
          <a:p>
            <a:r>
              <a:rPr lang="en-US" err="1">
                <a:latin typeface="+mj-lt"/>
              </a:rPr>
              <a:t>hashCode</a:t>
            </a:r>
            <a:r>
              <a:rPr lang="en-US">
                <a:latin typeface="+mj-lt"/>
              </a:rPr>
              <a:t>()</a:t>
            </a:r>
            <a:endParaRPr lang="en-US"/>
          </a:p>
        </p:txBody>
      </p:sp>
    </p:spTree>
    <p:extLst>
      <p:ext uri="{BB962C8B-B14F-4D97-AF65-F5344CB8AC3E}">
        <p14:creationId xmlns:p14="http://schemas.microsoft.com/office/powerpoint/2010/main" val="82226002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49D8-CD54-7773-8EB9-E69C260245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D064B7-4D36-5DCE-E8F0-321E690EE073}"/>
              </a:ext>
            </a:extLst>
          </p:cNvPr>
          <p:cNvSpPr>
            <a:spLocks noGrp="1"/>
          </p:cNvSpPr>
          <p:nvPr>
            <p:ph type="title"/>
          </p:nvPr>
        </p:nvSpPr>
        <p:spPr/>
        <p:txBody>
          <a:bodyPr/>
          <a:lstStyle/>
          <a:p>
            <a:r>
              <a:rPr lang="en-US" err="1">
                <a:latin typeface="+mj-lt"/>
              </a:rPr>
              <a:t>hashCode</a:t>
            </a:r>
            <a:r>
              <a:rPr lang="en-US">
                <a:latin typeface="+mj-lt"/>
              </a:rPr>
              <a:t>()</a:t>
            </a:r>
            <a:endParaRPr lang="en-US"/>
          </a:p>
        </p:txBody>
      </p:sp>
      <p:sp>
        <p:nvSpPr>
          <p:cNvPr id="4" name="Content Placeholder 3">
            <a:extLst>
              <a:ext uri="{FF2B5EF4-FFF2-40B4-BE49-F238E27FC236}">
                <a16:creationId xmlns:a16="http://schemas.microsoft.com/office/drawing/2014/main" id="{663A8374-CCC9-DE75-10D5-E3BB74B25046}"/>
              </a:ext>
            </a:extLst>
          </p:cNvPr>
          <p:cNvSpPr>
            <a:spLocks noGrp="1"/>
          </p:cNvSpPr>
          <p:nvPr>
            <p:ph sz="quarter" idx="10"/>
          </p:nvPr>
        </p:nvSpPr>
        <p:spPr/>
        <p:txBody>
          <a:bodyPr/>
          <a:lstStyle/>
          <a:p>
            <a:r>
              <a:rPr lang="en-US"/>
              <a:t>all Java objects have a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EC6BCDCD-E243-85D4-D6A8-E278DBFA6E23}"/>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endParaRPr lang="en-US" err="1">
              <a:solidFill>
                <a:srgbClr val="00007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336703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4BF8B-88A6-5C56-C913-682DFD739A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BB12DD-EC96-D28C-53F0-4807D982B84F}"/>
              </a:ext>
            </a:extLst>
          </p:cNvPr>
          <p:cNvSpPr>
            <a:spLocks noGrp="1"/>
          </p:cNvSpPr>
          <p:nvPr>
            <p:ph type="title"/>
          </p:nvPr>
        </p:nvSpPr>
        <p:spPr/>
        <p:txBody>
          <a:bodyPr/>
          <a:lstStyle/>
          <a:p>
            <a:r>
              <a:rPr lang="en-US" err="1">
                <a:latin typeface="+mj-lt"/>
              </a:rPr>
              <a:t>hashCode</a:t>
            </a:r>
            <a:r>
              <a:rPr lang="en-US">
                <a:latin typeface="+mj-lt"/>
              </a:rPr>
              <a:t>()</a:t>
            </a:r>
            <a:endParaRPr lang="en-US"/>
          </a:p>
        </p:txBody>
      </p:sp>
      <p:sp>
        <p:nvSpPr>
          <p:cNvPr id="4" name="Content Placeholder 3">
            <a:extLst>
              <a:ext uri="{FF2B5EF4-FFF2-40B4-BE49-F238E27FC236}">
                <a16:creationId xmlns:a16="http://schemas.microsoft.com/office/drawing/2014/main" id="{D93E0093-2F42-55BA-906C-0805EC03BFE6}"/>
              </a:ext>
            </a:extLst>
          </p:cNvPr>
          <p:cNvSpPr>
            <a:spLocks noGrp="1"/>
          </p:cNvSpPr>
          <p:nvPr>
            <p:ph sz="quarter" idx="10"/>
          </p:nvPr>
        </p:nvSpPr>
        <p:spPr>
          <a:xfrm>
            <a:off x="457200" y="963337"/>
            <a:ext cx="8229600" cy="4080271"/>
          </a:xfrm>
        </p:spPr>
        <p:txBody>
          <a:bodyPr/>
          <a:lstStyle/>
          <a:p>
            <a:r>
              <a:rPr lang="en-US"/>
              <a:t>often, you want to use a hash code to index into an array</a:t>
            </a:r>
          </a:p>
          <a:p>
            <a:pPr lvl="1"/>
            <a:r>
              <a:rPr lang="en-US"/>
              <a:t>✨ </a:t>
            </a:r>
            <a:r>
              <a:rPr lang="en-US">
                <a:solidFill>
                  <a:srgbClr val="00007F"/>
                </a:solidFill>
                <a:latin typeface="+mj-lt"/>
              </a:rPr>
              <a:t>MODULO</a:t>
            </a:r>
            <a:r>
              <a:rPr lang="en-US">
                <a:latin typeface="+mj-lt"/>
              </a:rPr>
              <a:t>(object.hashCode(), array.length)</a:t>
            </a:r>
          </a:p>
        </p:txBody>
      </p:sp>
      <p:sp>
        <p:nvSpPr>
          <p:cNvPr id="6" name="TextBox 5">
            <a:extLst>
              <a:ext uri="{FF2B5EF4-FFF2-40B4-BE49-F238E27FC236}">
                <a16:creationId xmlns:a16="http://schemas.microsoft.com/office/drawing/2014/main" id="{382EDBC9-7EAD-B043-8EBB-BB7F017AA2BB}"/>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int </a:t>
            </a:r>
            <a:r>
              <a:rPr lang="en-US" err="1">
                <a:latin typeface="Consolas"/>
                <a:ea typeface="Segoe UI Emoji" panose="020B0502040204020203" pitchFamily="34" charset="0"/>
                <a:cs typeface="Consolas" panose="020B0609020204030204" pitchFamily="49" charset="0"/>
              </a:rPr>
              <a:t>N</a:t>
            </a:r>
            <a:r>
              <a:rPr lang="en-US" err="1">
                <a:solidFill>
                  <a:srgbClr val="00007F"/>
                </a:solidFill>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err="1">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29280360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E747A-40C9-AFAA-4CE1-69271181CE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E29CFC-63C9-E032-A739-7A612B720C83}"/>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B8BDCBF5-0F91-1EDD-EE58-B04253207925}"/>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8858216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58844-7F42-5BB5-88AA-DDCAED9022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278B4A-82CE-02C4-125B-897805635CB8}"/>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22952017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C5ABA-169A-34B2-C1A2-1710717E77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76B962-FAD2-4525-1D8A-6DD9A7E6935B}"/>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F630D73-2DC9-F52D-F90F-A57BABFA9B96}"/>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rPr>
                  <a:t> time </a:t>
                </a:r>
                <a:r>
                  <a:rPr lang="en-US" sz="1200">
                    <a:solidFill>
                      <a:srgbClr val="000000"/>
                    </a:solidFill>
                  </a:rPr>
                  <a:t>(ish)</a:t>
                </a:r>
                <a:r>
                  <a:rPr lang="en-US">
                    <a:solidFill>
                      <a:srgbClr val="000000"/>
                    </a:solidFill>
                    <a:latin typeface="Consolas"/>
                  </a:rPr>
                  <a:t>	</a:t>
                </a:r>
                <a:r>
                  <a:rPr lang="en-US"/>
                  <a:t>😀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rPr>
                  <a:t> time </a:t>
                </a:r>
                <a:r>
                  <a:rPr lang="en-US" sz="1200">
                    <a:solidFill>
                      <a:srgbClr val="000000"/>
                    </a:solidFill>
                  </a:rPr>
                  <a:t>(ish)</a:t>
                </a:r>
                <a:r>
                  <a:rPr lang="en-US">
                    <a:solidFill>
                      <a:srgbClr val="000000"/>
                    </a:solidFill>
                  </a:rPr>
                  <a:t>				</a:t>
                </a:r>
                <a:r>
                  <a:rPr lang="en-US"/>
                  <a:t>😀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open addressing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5F630D73-2DC9-F52D-F90F-A57BABFA9B96}"/>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27096735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F5FF8-3D34-F02E-6CE2-13BD56D4339C}"/>
            </a:ext>
          </a:extLst>
        </p:cNvPr>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ADD1B188-3824-5EAC-5896-4F0302BC0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356" y="891251"/>
            <a:ext cx="2241702" cy="33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38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46C9F1-463D-1BF1-0D22-AA11925643CE}"/>
              </a:ext>
            </a:extLst>
          </p:cNvPr>
          <p:cNvPicPr>
            <a:picLocks noChangeAspect="1"/>
          </p:cNvPicPr>
          <p:nvPr/>
        </p:nvPicPr>
        <p:blipFill>
          <a:blip r:embed="rId2"/>
          <a:stretch>
            <a:fillRect/>
          </a:stretch>
        </p:blipFill>
        <p:spPr>
          <a:xfrm>
            <a:off x="3479508" y="2944536"/>
            <a:ext cx="3030706" cy="2099112"/>
          </a:xfrm>
          <a:prstGeom prst="rect">
            <a:avLst/>
          </a:prstGeom>
        </p:spPr>
      </p:pic>
    </p:spTree>
    <p:extLst>
      <p:ext uri="{BB962C8B-B14F-4D97-AF65-F5344CB8AC3E}">
        <p14:creationId xmlns:p14="http://schemas.microsoft.com/office/powerpoint/2010/main" val="313820237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A21A61-E861-51B2-7B3F-A49CB7D78395}"/>
              </a:ext>
            </a:extLst>
          </p:cNvPr>
          <p:cNvPicPr>
            <a:picLocks noChangeAspect="1"/>
          </p:cNvPicPr>
          <p:nvPr/>
        </p:nvPicPr>
        <p:blipFill>
          <a:blip r:embed="rId2"/>
          <a:stretch>
            <a:fillRect/>
          </a:stretch>
        </p:blipFill>
        <p:spPr>
          <a:xfrm>
            <a:off x="4943451" y="2571750"/>
            <a:ext cx="1365070" cy="2047604"/>
          </a:xfrm>
          <a:prstGeom prst="rect">
            <a:avLst/>
          </a:prstGeom>
        </p:spPr>
      </p:pic>
    </p:spTree>
    <p:extLst>
      <p:ext uri="{BB962C8B-B14F-4D97-AF65-F5344CB8AC3E}">
        <p14:creationId xmlns:p14="http://schemas.microsoft.com/office/powerpoint/2010/main" val="34630371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390D5-45C5-A847-678B-30FD98E92A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DEF83B-EF2D-98B9-8006-46499E1D3462}"/>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255514091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5AD68-465D-2478-803B-100A7BA013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8CF17E-4385-2F6A-0BA3-152647848856}"/>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9D573E3B-D182-BB29-C871-EEA125582307}"/>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194297615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E9477F-F919-AEE2-5FC0-9FF214B7E73C}"/>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5532013"/>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63801-5E5C-997D-38B5-CE68353718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5A55DF-F420-7F3E-0B59-998FD975DA83}"/>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F7133E75-8D85-A207-D1CC-4CF0776A491F}"/>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40306479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1069-AA8B-7144-28B4-C66F6BA7D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FD1FE-22B8-0ED1-31F9-DCF730DA78A9}"/>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93314337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624-250F-A642-0A94-3822616B20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65C4A94-9CDE-3870-7CF4-306B0B52C458}"/>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358F26D-BDA1-D28D-D82A-57C6120F3FA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3E212EE-48D1-F68B-ED86-B4277CB14075}"/>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292799DD-2F28-A5F1-62A1-BC82D22A243A}"/>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5246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6AFE9-04D5-FD42-1CA9-8BF038694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8910A-CB9A-2648-C5EF-C019B64B9343}"/>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227173728"/>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6B3B-1DA4-6F8F-3523-F48C907488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0A298E-5811-F4E5-8A77-CED196E6FCD5}"/>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C61A2248-1A0F-5E61-AF9C-00DBFE33A148}"/>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698A2-9046-9F85-180B-D1AA38088BA0}"/>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03B2FFEB-1B0D-2DC9-A8D3-770A6833FE07}"/>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9B14261-2057-1F81-298F-9A6CE7FD70A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3505384-52C0-AC70-F514-E34FF9919299}"/>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00C0D6BC-EF68-47C9-AB63-7D681D3AFBE5}"/>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E9ACA235-3603-1513-FEA1-81227C40EEB5}"/>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0F07EB54-91E6-38FF-DCEC-356FD60E0028}"/>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5506D86-F863-51A6-E3F2-092A2067E635}"/>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03871985-F1B8-CBE2-B143-5BAE7149DB7B}"/>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1B356FA7-DB89-3343-B557-D901478264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C28E4FC-9384-6F00-833B-7F7075BE073C}"/>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28885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A0F7-716D-AA72-08AF-4CC90575B88D}"/>
            </a:ext>
          </a:extLst>
        </p:cNvPr>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3E991F2B-6005-7406-7074-A674F2D4E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92" y="1427338"/>
            <a:ext cx="6759616" cy="2287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45C943-B9AD-B7F8-97EF-DCDB9527714C}"/>
              </a:ext>
            </a:extLst>
          </p:cNvPr>
          <p:cNvSpPr>
            <a:spLocks noGrp="1"/>
          </p:cNvSpPr>
          <p:nvPr>
            <p:ph type="title"/>
          </p:nvPr>
        </p:nvSpPr>
        <p:spPr/>
        <p:txBody>
          <a:bodyPr/>
          <a:lstStyle/>
          <a:p>
            <a:r>
              <a:rPr lang="en-US"/>
              <a:t>modern alternative</a:t>
            </a:r>
          </a:p>
        </p:txBody>
      </p:sp>
    </p:spTree>
    <p:extLst>
      <p:ext uri="{BB962C8B-B14F-4D97-AF65-F5344CB8AC3E}">
        <p14:creationId xmlns:p14="http://schemas.microsoft.com/office/powerpoint/2010/main" val="2373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F42BA-0EDF-BE8B-57A3-FF05CA39328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19551F-58C7-F1C7-0EF1-19E630A72025}"/>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61BFFC86-0864-1B1F-9B77-2EB8E7FD85C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76A3EE-F036-F042-E721-A1932DC0D14A}"/>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653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0F3E-E14A-9D2A-C15A-F88013FB5F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906FA6-5B49-E094-5CA0-E1EF41B9C10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2554D12A-8F40-A218-A2CE-8D391053C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33557"/>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1C764-2D7B-C016-DFB8-1B9669802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8C519-351F-6FCC-20B3-ECFFEBFC8B86}"/>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3430984371"/>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3EF73A-C94A-774C-D554-BFCFAAACD6F9}"/>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D749CF1-FBD5-B896-99B2-6681FDA81399}"/>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40483CA-0B06-2A36-4CDB-4E120BC3D633}"/>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52ACFE43-C19A-3DD5-45B4-8883CCBD75A0}"/>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89A83AD9-8F7E-CF33-4C65-1B9814755F65}"/>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EEB6E292-02EA-ED17-93C5-660985285703}"/>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843DFEA4-7A66-E476-BBAC-3AC1BDDBC3AB}"/>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F28FBBB4-CE37-A255-3905-B51FBFAECA62}"/>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D5AAE49B-8683-7A64-E63B-E3CF4F099D97}"/>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E52676D-765D-72F2-1663-E7FA44939696}"/>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12F20060-6FF8-CFF8-9584-54D6632785FE}"/>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BA9E2A45-54BF-7E84-955D-6E5B6AB41592}"/>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F646DBD7-4956-97B7-5C8F-A8A97B7E8D4C}"/>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E37C4E-2A64-A630-53EA-0EEF54E1312B}"/>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3BD2194-EFA4-8EE6-00EE-1C860DCCFC2C}"/>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D2E95FD9-778A-5B8A-F28C-3AB6A072F2FB}"/>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AE186850-B402-DA90-6EAB-F76BCA210DE8}"/>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8BEEFE57-E514-5532-3BFA-B3C862EA130A}"/>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94F7F6FA-411B-3058-7BFB-897D73EBDDC9}"/>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FCD8E403-5A3D-FA83-FE35-B75C79BC9342}"/>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B1E98D98-CFBC-0172-FB0F-A1FFBF0839AC}"/>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29388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7971A1-CF63-2C87-B988-7C31826764B8}"/>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AEBDB4B-36E5-2AC9-B933-FDF22FBBEBAC}"/>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3799AC09-58AB-BE86-32CB-5AC42FE605E4}"/>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1A2461B5-3FB1-A9B6-043F-86BF47480C80}"/>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70785CAD-729F-CD3F-5BD0-BDE5BD42367D}"/>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1E20543C-5F84-FCAC-D193-F9442D086872}"/>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D9EA4139-F72F-D13B-6849-162736114CC6}"/>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23CDF000-5B4D-8701-3BA8-80A21A8BA23F}"/>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27CD5ACB-A986-7D5F-D5A9-B248ED8985FC}"/>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A28705FA-6017-53E6-A9C2-2D27B29854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543A104B-3553-D2B9-4710-AC8DDD904364}"/>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0C1D3148-71B8-5475-11F1-43A8A02E0B09}"/>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23A7F0F6-E810-5E66-05AE-2805F3C0DD8B}"/>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1BAE75F-8012-7945-181A-058D858777CC}"/>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F75A3F43-7AD7-713B-E2EA-BCB9CD19262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15514F4-0F0A-625C-9BC8-F7000DE52CD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9F9B3925-FC83-D3C1-3092-3A5FA65CEC34}"/>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49A55EB8-6084-5E82-354F-77D64EDEF256}"/>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01A523E-15CD-767F-DDCA-8867C05DE3A9}"/>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818EE649-25DE-46AF-B171-B8F41674800B}"/>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3188E2-0C69-B86D-10B9-C5806E55F01E}"/>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73ED83E-25E5-10E7-0838-F9F8CF328C20}"/>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D21DA214-D5B9-FCD3-2B14-C66B84ACA57A}"/>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8920F026-006A-5476-BC11-134FCA59186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1214CF7B-BE27-2A64-7651-7BBA2CA12D92}"/>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581A8778-6532-3778-745C-CFE0AC76883F}"/>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0EC03C6-F1A1-D975-1D58-7C52BDEC9358}"/>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7" name="Straight Arrow Connector 46">
            <a:extLst>
              <a:ext uri="{FF2B5EF4-FFF2-40B4-BE49-F238E27FC236}">
                <a16:creationId xmlns:a16="http://schemas.microsoft.com/office/drawing/2014/main" id="{B530D85A-5EDD-02EB-8DF8-583C6CB11DEB}"/>
              </a:ext>
            </a:extLst>
          </p:cNvPr>
          <p:cNvCxnSpPr>
            <a:cxnSpLocks/>
          </p:cNvCxnSpPr>
          <p:nvPr/>
        </p:nvCxnSpPr>
        <p:spPr>
          <a:xfrm>
            <a:off x="468861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883278-4100-C88B-1DCB-CB2D233AF69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3D8DF2E4-864E-0400-1DCB-B4BCFA52ECCE}"/>
              </a:ext>
            </a:extLst>
          </p:cNvPr>
          <p:cNvGrpSpPr/>
          <p:nvPr/>
        </p:nvGrpSpPr>
        <p:grpSpPr>
          <a:xfrm>
            <a:off x="3843844" y="656781"/>
            <a:ext cx="1205220" cy="1353057"/>
            <a:chOff x="3887634" y="645888"/>
            <a:chExt cx="1205220" cy="1353057"/>
          </a:xfrm>
        </p:grpSpPr>
        <p:sp>
          <p:nvSpPr>
            <p:cNvPr id="48" name="Rectangle 47">
              <a:extLst>
                <a:ext uri="{FF2B5EF4-FFF2-40B4-BE49-F238E27FC236}">
                  <a16:creationId xmlns:a16="http://schemas.microsoft.com/office/drawing/2014/main" id="{B030E24E-EF92-F10D-A8ED-6C87D9E90DB3}"/>
                </a:ext>
              </a:extLst>
            </p:cNvPr>
            <p:cNvSpPr/>
            <p:nvPr/>
          </p:nvSpPr>
          <p:spPr>
            <a:xfrm>
              <a:off x="3887634" y="998014"/>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1DACD1D-9C4D-D712-F952-12E427867464}"/>
                </a:ext>
              </a:extLst>
            </p:cNvPr>
            <p:cNvSpPr/>
            <p:nvPr/>
          </p:nvSpPr>
          <p:spPr>
            <a:xfrm>
              <a:off x="4063522" y="645888"/>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AA21AC9D-102B-9FA8-94C7-E9CEB9733CA6}"/>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a:t>
            </a:r>
            <a:r>
              <a:rPr lang="en-US" sz="1600">
                <a:solidFill>
                  <a:schemeClr val="accent3"/>
                </a:solidFill>
                <a:latin typeface="+mj-lt"/>
              </a:rPr>
              <a:t>bucket</a:t>
            </a:r>
            <a:r>
              <a:rPr lang="en-US" sz="1600">
                <a:solidFill>
                  <a:schemeClr val="accent3"/>
                </a:solidFill>
              </a:rPr>
              <a: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MODULO</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
        <p:nvSpPr>
          <p:cNvPr id="5" name="TextBox 4">
            <a:extLst>
              <a:ext uri="{FF2B5EF4-FFF2-40B4-BE49-F238E27FC236}">
                <a16:creationId xmlns:a16="http://schemas.microsoft.com/office/drawing/2014/main" id="{A0AE0A91-03A9-EEB4-65B4-52AB8D02C76F}"/>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TextBox 9">
            <a:extLst>
              <a:ext uri="{FF2B5EF4-FFF2-40B4-BE49-F238E27FC236}">
                <a16:creationId xmlns:a16="http://schemas.microsoft.com/office/drawing/2014/main" id="{1119052B-8C83-904E-F315-7C3B50A1FAD8}"/>
              </a:ext>
            </a:extLst>
          </p:cNvPr>
          <p:cNvSpPr txBox="1"/>
          <p:nvPr/>
        </p:nvSpPr>
        <p:spPr>
          <a:xfrm>
            <a:off x="4717110" y="79653"/>
            <a:ext cx="2925709" cy="261610"/>
          </a:xfrm>
          <a:prstGeom prst="rect">
            <a:avLst/>
          </a:prstGeom>
          <a:noFill/>
        </p:spPr>
        <p:txBody>
          <a:bodyPr wrap="square" rtlCol="0">
            <a:spAutoFit/>
          </a:bodyPr>
          <a:lstStyle/>
          <a:p>
            <a:r>
              <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rPr>
              <a:t>✅</a:t>
            </a:r>
            <a:r>
              <a:rPr lang="en-US" sz="1100">
                <a:solidFill>
                  <a:schemeClr val="accent4"/>
                </a:solidFill>
                <a:latin typeface="+mj-lt"/>
              </a:rPr>
              <a:t> bucket.get(1).</a:t>
            </a:r>
            <a:r>
              <a:rPr lang="en-US" sz="1100" err="1">
                <a:solidFill>
                  <a:schemeClr val="accent4"/>
                </a:solidFill>
                <a:latin typeface="+mj-lt"/>
              </a:rPr>
              <a:t>key.equals</a:t>
            </a:r>
            <a:r>
              <a:rPr lang="en-US" sz="1100">
                <a:solidFill>
                  <a:schemeClr val="accent4"/>
                </a:solidFill>
                <a:latin typeface="+mj-lt"/>
              </a:rPr>
              <a:t>("Hans")</a:t>
            </a:r>
            <a:endPar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endParaRPr>
          </a:p>
        </p:txBody>
      </p:sp>
    </p:spTree>
    <p:extLst>
      <p:ext uri="{BB962C8B-B14F-4D97-AF65-F5344CB8AC3E}">
        <p14:creationId xmlns:p14="http://schemas.microsoft.com/office/powerpoint/2010/main" val="406441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7" presetClass="entr" presetSubtype="1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66667E-6 -2.71605E-6 L 0.04757 -2.71605E-6 " pathEditMode="relative" rAng="0" ptsTypes="AA">
                                      <p:cBhvr>
                                        <p:cTn id="27" dur="500" fill="hold"/>
                                        <p:tgtEl>
                                          <p:spTgt spid="43"/>
                                        </p:tgtEl>
                                        <p:attrNameLst>
                                          <p:attrName>ppt_x</p:attrName>
                                          <p:attrName>ppt_y</p:attrName>
                                        </p:attrNameLst>
                                      </p:cBhvr>
                                      <p:rCtr x="2378" y="0"/>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par>
                                <p:cTn id="37" presetID="53" presetClass="entr" presetSubtype="16"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500" fill="hold"/>
                                        <p:tgtEl>
                                          <p:spTgt spid="47"/>
                                        </p:tgtEl>
                                        <p:attrNameLst>
                                          <p:attrName>ppt_w</p:attrName>
                                        </p:attrNameLst>
                                      </p:cBhvr>
                                      <p:tavLst>
                                        <p:tav tm="0">
                                          <p:val>
                                            <p:fltVal val="0"/>
                                          </p:val>
                                        </p:tav>
                                        <p:tav tm="100000">
                                          <p:val>
                                            <p:strVal val="#ppt_w"/>
                                          </p:val>
                                        </p:tav>
                                      </p:tavLst>
                                    </p:anim>
                                    <p:anim calcmode="lin" valueType="num">
                                      <p:cBhvr>
                                        <p:cTn id="40" dur="500" fill="hold"/>
                                        <p:tgtEl>
                                          <p:spTgt spid="47"/>
                                        </p:tgtEl>
                                        <p:attrNameLst>
                                          <p:attrName>ppt_h</p:attrName>
                                        </p:attrNameLst>
                                      </p:cBhvr>
                                      <p:tavLst>
                                        <p:tav tm="0">
                                          <p:val>
                                            <p:fltVal val="0"/>
                                          </p:val>
                                        </p:tav>
                                        <p:tav tm="100000">
                                          <p:val>
                                            <p:strVal val="#ppt_h"/>
                                          </p:val>
                                        </p:tav>
                                      </p:tavLst>
                                    </p:anim>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AE32-D24C-3B81-E8FA-5D065C9EA5F7}"/>
              </a:ext>
            </a:extLst>
          </p:cNvPr>
          <p:cNvSpPr>
            <a:spLocks noGrp="1"/>
          </p:cNvSpPr>
          <p:nvPr>
            <p:ph type="title"/>
          </p:nvPr>
        </p:nvSpPr>
        <p:spPr/>
        <p:txBody>
          <a:bodyPr/>
          <a:lstStyle/>
          <a:p>
            <a:pPr algn="r"/>
            <a:r>
              <a:rPr lang="en-US" sz="2800" b="1" err="1">
                <a:latin typeface="+mj-lt"/>
              </a:rPr>
              <a:t>int</a:t>
            </a:r>
            <a:r>
              <a:rPr lang="en-US" sz="2800" err="1">
                <a:latin typeface="+mj-lt"/>
              </a:rPr>
              <a:t>[] arrayOfInts;</a:t>
            </a:r>
            <a:br>
              <a:rPr lang="en-US" sz="2800" err="1">
                <a:latin typeface="+mj-lt"/>
              </a:rPr>
            </a:br>
            <a:r>
              <a:rPr lang="en-US" sz="2800" b="1" err="1">
                <a:latin typeface="+mj-lt"/>
              </a:rPr>
              <a:t>ArrayList</a:t>
            </a:r>
            <a:r>
              <a:rPr lang="en-US" sz="2800" b="1">
                <a:latin typeface="+mj-lt"/>
              </a:rPr>
              <a:t>&lt;KeyValuePair&gt;</a:t>
            </a:r>
            <a:r>
              <a:rPr lang="en-US" sz="2800">
                <a:latin typeface="+mj-lt"/>
              </a:rPr>
              <a:t>[] buckets;</a:t>
            </a:r>
            <a:endParaRPr lang="en-US" sz="2800"/>
          </a:p>
        </p:txBody>
      </p:sp>
    </p:spTree>
    <p:extLst>
      <p:ext uri="{BB962C8B-B14F-4D97-AF65-F5344CB8AC3E}">
        <p14:creationId xmlns:p14="http://schemas.microsoft.com/office/powerpoint/2010/main" val="3742162157"/>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A8EDA-621E-7585-814B-398E9FCBFA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8F6E2-69B6-7FF9-3DDD-9115B0624AB8}"/>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195790379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6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E9E1B-529C-802B-DE1A-7EA762F135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94D1BB-774C-9673-05C5-94E51B30089E}"/>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C8DF11BF-B478-B966-137E-C81053E84DF4}"/>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1647079399"/>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D76-FB1E-C399-E3E2-FC9E8F8C15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C951A7-056F-E7D8-EE9E-A3A986AC89F6}"/>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38D76651-A866-50D8-E000-1166FBF64781}"/>
              </a:ext>
            </a:extLst>
          </p:cNvPr>
          <p:cNvSpPr>
            <a:spLocks noGrp="1"/>
          </p:cNvSpPr>
          <p:nvPr>
            <p:ph sz="quarter" idx="10"/>
          </p:nvPr>
        </p:nvSpPr>
        <p:spPr/>
        <p:txBody>
          <a:bodyPr>
            <a:normAutofit/>
          </a:bodyPr>
          <a:lstStyle/>
          <a:p>
            <a:r>
              <a:rPr lang="en-US" sz="1600"/>
              <a:t>to </a:t>
            </a:r>
            <a:r>
              <a:rPr lang="en-US" sz="1600" b="1"/>
              <a:t>put</a:t>
            </a:r>
            <a:r>
              <a:rPr lang="en-US" sz="1600"/>
              <a:t> a key-value pair into the hash map (or update an existing key's value)</a:t>
            </a:r>
          </a:p>
          <a:p>
            <a:pPr lvl="1"/>
            <a:r>
              <a:rPr lang="en-US" sz="1600">
                <a:solidFill>
                  <a:srgbClr val="007B00"/>
                </a:solidFill>
                <a:latin typeface="+mj-lt"/>
              </a:rPr>
              <a:t>// hash key to get bucket index</a:t>
            </a:r>
            <a:br>
              <a:rPr lang="en-US" sz="1600">
                <a:solidFill>
                  <a:srgbClr val="007B00"/>
                </a:solidFill>
                <a:latin typeface="+mj-lt"/>
              </a:rPr>
            </a:br>
            <a:r>
              <a:rPr lang="en-US" sz="1600">
                <a:solidFill>
                  <a:srgbClr val="007B00"/>
                </a:solidFill>
                <a:latin typeface="+mj-lt"/>
              </a:rPr>
              <a:t>// </a:t>
            </a:r>
            <a:r>
              <a:rPr lang="en-US" sz="1600" b="1">
                <a:solidFill>
                  <a:srgbClr val="007B00"/>
                </a:solidFill>
                <a:latin typeface="+mj-lt"/>
              </a:rPr>
              <a:t>NOTE: </a:t>
            </a:r>
            <a:r>
              <a:rPr lang="en-US" sz="1600" err="1">
                <a:solidFill>
                  <a:srgbClr val="007B00"/>
                </a:solidFill>
                <a:latin typeface="+mj-lt"/>
              </a:rPr>
              <a:t>hashCode</a:t>
            </a:r>
            <a:r>
              <a:rPr lang="en-US" sz="1600">
                <a:solidFill>
                  <a:srgbClr val="007B00"/>
                </a:solidFill>
                <a:latin typeface="+mj-lt"/>
              </a:rPr>
              <a:t>() can be negative, so use MODULO</a:t>
            </a:r>
            <a:br>
              <a:rPr lang="en-US" sz="1600" err="1">
                <a:solidFill>
                  <a:srgbClr val="000000"/>
                </a:solidFill>
                <a:latin typeface="+mj-lt"/>
              </a:rPr>
            </a:br>
            <a:r>
              <a:rPr lang="en-US" sz="1600" err="1">
                <a:solidFill>
                  <a:srgbClr val="000000"/>
                </a:solidFill>
                <a:latin typeface="+mj-lt"/>
              </a:rPr>
              <a:t>bucketIndex</a:t>
            </a:r>
            <a:r>
              <a:rPr lang="en-US" sz="1600">
                <a:solidFill>
                  <a:srgbClr val="000000"/>
                </a:solidFill>
                <a:latin typeface="+mj-lt"/>
              </a:rPr>
              <a:t> = </a:t>
            </a:r>
            <a:r>
              <a:rPr lang="en-US" sz="1600" err="1">
                <a:solidFill>
                  <a:srgbClr val="00007F"/>
                </a:solidFill>
                <a:latin typeface="+mj-lt"/>
              </a:rPr>
              <a:t>MODULO</a:t>
            </a:r>
            <a:r>
              <a:rPr lang="en-US" sz="1600">
                <a:solidFill>
                  <a:srgbClr val="000000"/>
                </a:solidFill>
                <a:latin typeface="+mj-lt"/>
              </a:rPr>
              <a:t>(</a:t>
            </a:r>
            <a:r>
              <a:rPr lang="en-US" sz="1600" err="1">
                <a:solidFill>
                  <a:srgbClr val="000000"/>
                </a:solidFill>
                <a:latin typeface="+mj-lt"/>
              </a:rPr>
              <a:t>key.hashCode()</a:t>
            </a:r>
            <a:r>
              <a:rPr lang="en-US" sz="1600">
                <a:solidFill>
                  <a:srgbClr val="000000"/>
                </a:solidFill>
                <a:latin typeface="+mj-lt"/>
              </a:rPr>
              <a:t>, </a:t>
            </a:r>
            <a:r>
              <a:rPr lang="en-US" sz="1600" err="1">
                <a:solidFill>
                  <a:srgbClr val="000000"/>
                </a:solidFill>
                <a:latin typeface="+mj-lt"/>
              </a:rPr>
              <a:t>buckets.length</a:t>
            </a:r>
            <a:r>
              <a:rPr lang="en-US" sz="1600">
                <a:solidFill>
                  <a:srgbClr val="000000"/>
                </a:solidFill>
                <a:latin typeface="+mj-lt"/>
              </a:rPr>
              <a:t>)</a:t>
            </a:r>
          </a:p>
          <a:p>
            <a:pPr lvl="1"/>
            <a:endParaRPr lang="en-US" sz="1600">
              <a:solidFill>
                <a:srgbClr val="007B00"/>
              </a:solidFill>
              <a:latin typeface="+mj-lt"/>
            </a:endParaRPr>
          </a:p>
          <a:p>
            <a:pPr lvl="1"/>
            <a:r>
              <a:rPr lang="en-US" sz="1600">
                <a:solidFill>
                  <a:srgbClr val="007B00"/>
                </a:solidFill>
                <a:latin typeface="+mj-lt"/>
              </a:rPr>
              <a:t>// if key in the map, update corresponding value</a:t>
            </a:r>
            <a:endParaRPr lang="en-US" sz="1600">
              <a:solidFill>
                <a:srgbClr val="000000"/>
              </a:solidFill>
              <a:latin typeface="+mj-lt"/>
            </a:endParaRPr>
          </a:p>
          <a:p>
            <a:pPr lvl="1"/>
            <a:r>
              <a:rPr lang="en-US" sz="1600">
                <a:solidFill>
                  <a:srgbClr val="000000"/>
                </a:solidFill>
              </a:rPr>
              <a:t>iterate through that bucket</a:t>
            </a:r>
          </a:p>
          <a:p>
            <a:pPr lvl="2"/>
            <a:r>
              <a:rPr lang="en-US" sz="1600" b="1">
                <a:solidFill>
                  <a:srgbClr val="000000"/>
                </a:solidFill>
              </a:rPr>
              <a:t>if</a:t>
            </a:r>
            <a:r>
              <a:rPr lang="en-US" sz="1600">
                <a:solidFill>
                  <a:srgbClr val="000000"/>
                </a:solidFill>
              </a:rPr>
              <a:t> you find a key-value pair with matching key...</a:t>
            </a:r>
          </a:p>
          <a:p>
            <a:pPr lvl="3"/>
            <a:r>
              <a:rPr lang="en-US" sz="1600">
                <a:solidFill>
                  <a:srgbClr val="000000"/>
                </a:solidFill>
              </a:rPr>
              <a:t>update its value </a:t>
            </a:r>
          </a:p>
          <a:p>
            <a:pPr lvl="3"/>
            <a:r>
              <a:rPr lang="en-US" sz="1600">
                <a:solidFill>
                  <a:srgbClr val="0000FF"/>
                </a:solidFill>
                <a:latin typeface="+mj-lt"/>
              </a:rPr>
              <a:t>return</a:t>
            </a:r>
            <a:r>
              <a:rPr lang="en-US" sz="1600">
                <a:latin typeface="+mj-lt"/>
              </a:rPr>
              <a:t>;</a:t>
            </a:r>
          </a:p>
          <a:p>
            <a:pPr lvl="1"/>
            <a:endParaRPr lang="en-US" sz="1600">
              <a:solidFill>
                <a:srgbClr val="007B00"/>
              </a:solidFill>
              <a:latin typeface="+mj-lt"/>
            </a:endParaRPr>
          </a:p>
          <a:p>
            <a:pPr lvl="1"/>
            <a:r>
              <a:rPr lang="en-US" sz="1600">
                <a:solidFill>
                  <a:srgbClr val="007B00"/>
                </a:solidFill>
                <a:latin typeface="+mj-lt"/>
              </a:rPr>
              <a:t>// otherwise, add key-value pair to map</a:t>
            </a:r>
            <a:endParaRPr lang="en-US" sz="1600" b="1">
              <a:solidFill>
                <a:srgbClr val="000000"/>
              </a:solidFill>
            </a:endParaRPr>
          </a:p>
          <a:p>
            <a:pPr lvl="1"/>
            <a:r>
              <a:rPr lang="en-US" sz="1600" b="1">
                <a:solidFill>
                  <a:srgbClr val="000000"/>
                </a:solidFill>
              </a:rPr>
              <a:t>if</a:t>
            </a:r>
            <a:r>
              <a:rPr lang="en-US" sz="1600">
                <a:solidFill>
                  <a:srgbClr val="000000"/>
                </a:solidFill>
              </a:rPr>
              <a:t> you did NOT find any key-value pair with matching key</a:t>
            </a:r>
          </a:p>
          <a:p>
            <a:pPr lvl="2"/>
            <a:r>
              <a:rPr lang="en-US" sz="1600">
                <a:solidFill>
                  <a:srgbClr val="000000"/>
                </a:solidFill>
              </a:rPr>
              <a:t>add the key-value pair to the bucket</a:t>
            </a:r>
          </a:p>
        </p:txBody>
      </p:sp>
    </p:spTree>
    <p:extLst>
      <p:ext uri="{BB962C8B-B14F-4D97-AF65-F5344CB8AC3E}">
        <p14:creationId xmlns:p14="http://schemas.microsoft.com/office/powerpoint/2010/main" val="274909068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9219-D9E1-822E-6BF1-C7D8321647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80206F-A774-E841-4122-D2EE7F2234A0}"/>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6E89C57-B262-7685-F738-6CDF548F3DA7}"/>
              </a:ext>
            </a:extLst>
          </p:cNvPr>
          <p:cNvSpPr>
            <a:spLocks noGrp="1"/>
          </p:cNvSpPr>
          <p:nvPr>
            <p:ph sz="quarter" idx="10"/>
          </p:nvPr>
        </p:nvSpPr>
        <p:spPr/>
        <p:txBody>
          <a:bodyPr/>
          <a:lstStyle/>
          <a:p>
            <a:r>
              <a:rPr lang="en-US"/>
              <a:t>to </a:t>
            </a:r>
            <a:r>
              <a:rPr lang="en-US" b="1"/>
              <a:t>get</a:t>
            </a:r>
            <a:r>
              <a:rPr lang="en-US"/>
              <a:t> a key's value from the hash map</a:t>
            </a:r>
            <a:endParaRPr lang="en-US" err="1">
              <a:solidFill>
                <a:srgbClr val="000000"/>
              </a:solidFill>
              <a:latin typeface="Consolas"/>
            </a:endParaRPr>
          </a:p>
          <a:p>
            <a:pPr lvl="1">
              <a:buClr>
                <a:srgbClr val="FFFFFF">
                  <a:lumMod val="65000"/>
                </a:srgbClr>
              </a:buClr>
            </a:pPr>
            <a:r>
              <a:rPr lang="en-US" sz="1800">
                <a:solidFill>
                  <a:srgbClr val="007B00"/>
                </a:solidFill>
                <a:latin typeface="+mj-lt"/>
              </a:rPr>
              <a:t>// hash key to get bucket index</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MODULO</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if key in the map, return corresponding value</a:t>
            </a:r>
            <a:endParaRPr lang="en-US">
              <a:solidFill>
                <a:srgbClr val="000000"/>
              </a:solidFill>
            </a:endParaRPr>
          </a:p>
          <a:p>
            <a:pPr lvl="1"/>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a:solidFill>
                  <a:srgbClr val="007B00"/>
                </a:solidFill>
                <a:latin typeface="Consolas"/>
              </a:rPr>
              <a:t>// otherwise, return null</a:t>
            </a:r>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283210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3B086-2BEB-8D44-C655-F5CCD4F81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14CD9-4275-1FBF-C6C0-03FCDAA4BF4F}"/>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1023638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99BD-7FEB-D434-71CA-DD42A4812D85}"/>
              </a:ext>
            </a:extLst>
          </p:cNvPr>
          <p:cNvSpPr>
            <a:spLocks noGrp="1"/>
          </p:cNvSpPr>
          <p:nvPr>
            <p:ph type="title"/>
          </p:nvPr>
        </p:nvSpPr>
        <p:spPr/>
        <p:txBody>
          <a:bodyPr/>
          <a:lstStyle/>
          <a:p>
            <a:r>
              <a:rPr lang="en-US"/>
              <a:t>hash map questions</a:t>
            </a:r>
          </a:p>
        </p:txBody>
      </p:sp>
    </p:spTree>
    <p:extLst>
      <p:ext uri="{BB962C8B-B14F-4D97-AF65-F5344CB8AC3E}">
        <p14:creationId xmlns:p14="http://schemas.microsoft.com/office/powerpoint/2010/main" val="11347537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7C4CEF-BAA6-CA50-0C6B-12E28B8095BF}"/>
              </a:ext>
            </a:extLst>
          </p:cNvPr>
          <p:cNvSpPr>
            <a:spLocks noGrp="1"/>
          </p:cNvSpPr>
          <p:nvPr>
            <p:ph type="title"/>
          </p:nvPr>
        </p:nvSpPr>
        <p:spPr/>
        <p:txBody>
          <a:bodyPr/>
          <a:lstStyle/>
          <a:p>
            <a:r>
              <a:rPr lang="en-US" sz="4000"/>
              <a:t>how big should we make the array?</a:t>
            </a:r>
          </a:p>
        </p:txBody>
      </p:sp>
    </p:spTree>
    <p:extLst>
      <p:ext uri="{BB962C8B-B14F-4D97-AF65-F5344CB8AC3E}">
        <p14:creationId xmlns:p14="http://schemas.microsoft.com/office/powerpoint/2010/main" val="21037341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8855B-36C5-4D7B-3441-46BB260687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0FE223-CA40-5125-0FE5-59C63F52807E}"/>
              </a:ext>
            </a:extLst>
          </p:cNvPr>
          <p:cNvSpPr>
            <a:spLocks noGrp="1"/>
          </p:cNvSpPr>
          <p:nvPr>
            <p:ph type="title"/>
          </p:nvPr>
        </p:nvSpPr>
        <p:spPr/>
        <p:txBody>
          <a:bodyPr/>
          <a:lstStyle/>
          <a:p>
            <a:r>
              <a:rPr lang="en-US" sz="2800"/>
              <a:t>why would need to resize (grow) a hash map?</a:t>
            </a:r>
            <a:br>
              <a:rPr lang="en-US" sz="3200"/>
            </a:br>
            <a:r>
              <a:rPr lang="en-US" sz="3200"/>
              <a:t>how do we resize a hash map?</a:t>
            </a:r>
            <a:br>
              <a:rPr lang="en-US" sz="3200"/>
            </a:br>
            <a:r>
              <a:rPr lang="en-US" sz="3200"/>
              <a:t>why might this be slow?</a:t>
            </a:r>
          </a:p>
        </p:txBody>
      </p:sp>
    </p:spTree>
    <p:extLst>
      <p:ext uri="{BB962C8B-B14F-4D97-AF65-F5344CB8AC3E}">
        <p14:creationId xmlns:p14="http://schemas.microsoft.com/office/powerpoint/2010/main" val="28579658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41AC2-CDC8-56FC-F92D-D2625E9C341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4F39EE7-6CE4-5261-C010-11797FE76A67}"/>
              </a:ext>
            </a:extLst>
          </p:cNvPr>
          <p:cNvSpPr>
            <a:spLocks noGrp="1"/>
          </p:cNvSpPr>
          <p:nvPr>
            <p:ph type="title"/>
          </p:nvPr>
        </p:nvSpPr>
        <p:spPr>
          <a:xfrm>
            <a:off x="457200" y="254916"/>
            <a:ext cx="8229600" cy="1893924"/>
          </a:xfrm>
        </p:spPr>
        <p:txBody>
          <a:bodyPr/>
          <a:lstStyle/>
          <a:p>
            <a:r>
              <a:rPr lang="en-US" sz="8800"/>
              <a:t>Week07c</a:t>
            </a:r>
          </a:p>
        </p:txBody>
      </p:sp>
      <p:sp>
        <p:nvSpPr>
          <p:cNvPr id="6" name="Content Placeholder 5">
            <a:extLst>
              <a:ext uri="{FF2B5EF4-FFF2-40B4-BE49-F238E27FC236}">
                <a16:creationId xmlns:a16="http://schemas.microsoft.com/office/drawing/2014/main" id="{ED7EBE94-F46E-2253-1973-FBB773B81CF4}"/>
              </a:ext>
            </a:extLst>
          </p:cNvPr>
          <p:cNvSpPr>
            <a:spLocks noGrp="1"/>
          </p:cNvSpPr>
          <p:nvPr>
            <p:ph sz="quarter" idx="10"/>
          </p:nvPr>
        </p:nvSpPr>
        <p:spPr>
          <a:xfrm>
            <a:off x="457200" y="1819230"/>
            <a:ext cx="8229600" cy="2894013"/>
          </a:xfrm>
        </p:spPr>
        <p:txBody>
          <a:bodyPr>
            <a:noAutofit/>
          </a:bodyPr>
          <a:lstStyle/>
          <a:p>
            <a:r>
              <a:rPr lang="en-US" sz="2400"/>
              <a:t>hash map runtime review</a:t>
            </a:r>
          </a:p>
          <a:p>
            <a:r>
              <a:rPr lang="en-US" sz="2400"/>
              <a:t>hash map with separate chaining </a:t>
            </a:r>
            <a:r>
              <a:rPr lang="en-US" sz="2400" b="1"/>
              <a:t>tutorial</a:t>
            </a:r>
          </a:p>
        </p:txBody>
      </p:sp>
      <p:sp>
        <p:nvSpPr>
          <p:cNvPr id="13" name="TextBox 12">
            <a:extLst>
              <a:ext uri="{FF2B5EF4-FFF2-40B4-BE49-F238E27FC236}">
                <a16:creationId xmlns:a16="http://schemas.microsoft.com/office/drawing/2014/main" id="{AAC1FE06-B6E2-E0BD-EE4D-524A520F61CC}"/>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Less-fun Friday</a:t>
            </a:r>
            <a:r>
              <a:rPr lang="en-US" sz="2400" b="1">
                <a:solidFill>
                  <a:srgbClr val="F80B8D"/>
                </a:solidFill>
              </a:rPr>
              <a:t>!</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72ECC09F-244F-4022-F191-D6E6EB672EE6}"/>
              </a:ext>
            </a:extLst>
          </p:cNvPr>
          <p:cNvSpPr txBox="1"/>
          <p:nvPr/>
        </p:nvSpPr>
        <p:spPr>
          <a:xfrm>
            <a:off x="457200" y="2847229"/>
            <a:ext cx="5976059" cy="1477328"/>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b="1">
                <a:cs typeface="Consolas" panose="020B0609020204030204" pitchFamily="49" charset="0"/>
              </a:rPr>
              <a:t>WARMUP: </a:t>
            </a:r>
            <a:r>
              <a:rPr lang="en-US">
                <a:sym typeface="Wingdings" pitchFamily="2" charset="2"/>
              </a:rPr>
              <a:t>a leetcode easy</a:t>
            </a:r>
          </a:p>
          <a:p>
            <a:pPr algn="ctr"/>
            <a:endParaRPr lang="en-US" b="1">
              <a:cs typeface="Consolas" panose="020B0609020204030204" pitchFamily="49" charset="0"/>
            </a:endParaRPr>
          </a:p>
          <a:p>
            <a:r>
              <a:rPr lang="en-US">
                <a:effectLst/>
                <a:latin typeface="Consolas" panose="020B0609020204030204" pitchFamily="49" charset="0"/>
                <a:cs typeface="Consolas" panose="020B0609020204030204" pitchFamily="49" charset="0"/>
                <a:hlinkClick r:id="rId2"/>
              </a:rPr>
              <a:t>https://leetcode.com/problems/two-sum/description/?envType=problem-list-v2&amp;envId=hash-table</a:t>
            </a:r>
            <a:endParaRPr lang="en-US">
              <a:effectLst/>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E5F145FF-D2DA-8516-1056-02AF4C2BCC58}"/>
              </a:ext>
            </a:extLst>
          </p:cNvPr>
          <p:cNvGrpSpPr/>
          <p:nvPr/>
        </p:nvGrpSpPr>
        <p:grpSpPr>
          <a:xfrm rot="10800000">
            <a:off x="6699197" y="615766"/>
            <a:ext cx="1644604" cy="3764538"/>
            <a:chOff x="8052482" y="242908"/>
            <a:chExt cx="1020050" cy="2334918"/>
          </a:xfrm>
        </p:grpSpPr>
        <p:sp>
          <p:nvSpPr>
            <p:cNvPr id="9" name="TextBox 8">
              <a:extLst>
                <a:ext uri="{FF2B5EF4-FFF2-40B4-BE49-F238E27FC236}">
                  <a16:creationId xmlns:a16="http://schemas.microsoft.com/office/drawing/2014/main" id="{21D4217E-F59A-CFB9-D452-F5A883650577}"/>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B442F061-E3D6-7009-11FB-9D699667F4D0}"/>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A420E1A6-378C-2B63-1519-27D481552371}"/>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EC76FC44-BC55-6790-ADB9-4309DAA7BB80}"/>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DA5EFD68-CA78-1D69-B972-AF6752A17A82}"/>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5B9887AD-41C5-81A6-D440-766B3D616936}"/>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18FC6C5E-2CDF-8B27-1E30-190C518CB29D}"/>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9" name="Title 3">
            <a:extLst>
              <a:ext uri="{FF2B5EF4-FFF2-40B4-BE49-F238E27FC236}">
                <a16:creationId xmlns:a16="http://schemas.microsoft.com/office/drawing/2014/main" id="{D67CE763-1A2C-E718-424D-00F7C17D1831}"/>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321997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129AA-48B5-8FB1-F3F7-76BBF805AD94}"/>
              </a:ext>
            </a:extLst>
          </p:cNvPr>
          <p:cNvSpPr>
            <a:spLocks noGrp="1"/>
          </p:cNvSpPr>
          <p:nvPr>
            <p:ph type="title"/>
          </p:nvPr>
        </p:nvSpPr>
        <p:spPr/>
        <p:txBody>
          <a:bodyPr/>
          <a:lstStyle/>
          <a:p>
            <a:pPr algn="l"/>
            <a:br>
              <a:rPr lang="en-US" sz="2000" b="0" i="0" u="none" strike="noStrike">
                <a:effectLst/>
                <a:latin typeface="-apple-system"/>
              </a:rPr>
            </a:br>
            <a:r>
              <a:rPr lang="en-US" sz="2000" b="0" i="0" u="none" strike="noStrike">
                <a:effectLst/>
                <a:latin typeface="-apple-system"/>
              </a:rPr>
              <a:t>Given an array of integers nums and an integer target, return </a:t>
            </a:r>
            <a:r>
              <a:rPr lang="en-US" sz="2000" b="0" i="1" u="none" strike="noStrike">
                <a:effectLst/>
                <a:latin typeface="-apple-system"/>
              </a:rPr>
              <a:t>indices of the two numbers such that they add up to target</a:t>
            </a:r>
            <a:r>
              <a:rPr lang="en-US" sz="2000" b="0" i="0" u="none" strike="noStrike">
                <a:effectLst/>
                <a:latin typeface="-apple-system"/>
              </a:rPr>
              <a:t>.</a:t>
            </a:r>
            <a:br>
              <a:rPr lang="en-US" sz="2000" b="0" i="0" u="none" strike="noStrike">
                <a:effectLst/>
                <a:latin typeface="-apple-system"/>
              </a:rPr>
            </a:br>
            <a:r>
              <a:rPr lang="en-US" sz="2000" b="0" i="0" u="none" strike="noStrike">
                <a:effectLst/>
                <a:latin typeface="-apple-system"/>
              </a:rPr>
              <a:t>You may assume that each input would have </a:t>
            </a:r>
            <a:r>
              <a:rPr lang="en-US" sz="2000" b="1" i="1" u="none" strike="noStrike">
                <a:effectLst/>
                <a:latin typeface="-apple-system"/>
              </a:rPr>
              <a:t>exactly</a:t>
            </a:r>
            <a:r>
              <a:rPr lang="en-US" sz="2000" b="1" i="0" u="none" strike="noStrike">
                <a:effectLst/>
                <a:latin typeface="-apple-system"/>
              </a:rPr>
              <a:t> one solution</a:t>
            </a:r>
            <a:r>
              <a:rPr lang="en-US" sz="2000" b="0" i="0" u="none" strike="noStrike">
                <a:effectLst/>
                <a:latin typeface="-apple-system"/>
              </a:rPr>
              <a:t>, and you may not use the </a:t>
            </a:r>
            <a:r>
              <a:rPr lang="en-US" sz="2000" b="0" i="1" u="none" strike="noStrike">
                <a:effectLst/>
                <a:latin typeface="-apple-system"/>
              </a:rPr>
              <a:t>same</a:t>
            </a:r>
            <a:r>
              <a:rPr lang="en-US" sz="2000" b="0" i="0" u="none" strike="noStrike">
                <a:effectLst/>
                <a:latin typeface="-apple-system"/>
              </a:rPr>
              <a:t> element twice.</a:t>
            </a:r>
            <a:br>
              <a:rPr lang="en-US" sz="2000" b="0" i="0" u="none" strike="noStrike">
                <a:effectLst/>
                <a:latin typeface="-apple-system"/>
              </a:rPr>
            </a:br>
            <a:r>
              <a:rPr lang="en-US" sz="2000" b="0" i="0" u="none" strike="noStrike">
                <a:effectLst/>
                <a:latin typeface="-apple-system"/>
              </a:rPr>
              <a:t>You can return the answer in any order.</a:t>
            </a:r>
            <a:br>
              <a:rPr lang="en-US" sz="2000" b="0" i="0" u="none" strike="noStrike">
                <a:effectLst/>
                <a:latin typeface="-apple-system"/>
              </a:rPr>
            </a:br>
            <a:r>
              <a:rPr lang="en-US" sz="2000" b="0" i="0" u="none" strike="noStrike">
                <a:effectLst/>
                <a:latin typeface="-apple-system"/>
              </a:rPr>
              <a:t> </a:t>
            </a:r>
            <a:br>
              <a:rPr lang="en-US" sz="2000" b="0" i="0" u="none" strike="noStrike">
                <a:effectLst/>
                <a:latin typeface="-apple-system"/>
              </a:rPr>
            </a:br>
            <a:r>
              <a:rPr lang="en-US" sz="2000" b="1" i="0" u="none" strike="noStrike">
                <a:effectLst/>
                <a:latin typeface="-apple-system"/>
              </a:rPr>
              <a:t>Example 1:</a:t>
            </a:r>
            <a:br>
              <a:rPr lang="en-US" sz="2000" b="0" i="0" u="none" strike="noStrike">
                <a:effectLst/>
                <a:latin typeface="-apple-system"/>
              </a:rPr>
            </a:br>
            <a:r>
              <a:rPr lang="en-US" sz="2000" b="1" i="0" u="none" strike="noStrike">
                <a:effectLst/>
                <a:latin typeface="-apple-system"/>
              </a:rPr>
              <a:t>Input:</a:t>
            </a:r>
            <a:r>
              <a:rPr lang="en-US" sz="2000" b="0" i="0" u="none" strike="noStrike">
                <a:effectLst/>
                <a:latin typeface="-apple-system"/>
              </a:rPr>
              <a:t> nums = [2,7,11,15], target = 9 </a:t>
            </a:r>
            <a:r>
              <a:rPr lang="en-US" sz="2000" b="1" i="0" u="none" strike="noStrike">
                <a:effectLst/>
                <a:latin typeface="-apple-system"/>
              </a:rPr>
              <a:t>Output:</a:t>
            </a:r>
            <a:r>
              <a:rPr lang="en-US" sz="2000" b="0" i="0" u="none" strike="noStrike">
                <a:effectLst/>
                <a:latin typeface="-apple-system"/>
              </a:rPr>
              <a:t> [0,1]</a:t>
            </a:r>
            <a:br>
              <a:rPr lang="en-US" sz="2000" b="0" i="0" u="none" strike="noStrike">
                <a:effectLst/>
                <a:latin typeface="-apple-system"/>
              </a:rPr>
            </a:br>
            <a:r>
              <a:rPr lang="en-US" sz="2000" b="1" i="0" u="none" strike="noStrike">
                <a:effectLst/>
                <a:latin typeface="-apple-system"/>
              </a:rPr>
              <a:t>Explanation:</a:t>
            </a:r>
            <a:r>
              <a:rPr lang="en-US" sz="2000" b="0" i="0" u="none" strike="noStrike">
                <a:effectLst/>
                <a:latin typeface="-apple-system"/>
              </a:rPr>
              <a:t> Because nums[0] + nums[1] == 9, we return [0, 1].</a:t>
            </a:r>
            <a:br>
              <a:rPr lang="en-US" sz="2000" b="0" i="0" u="none" strike="noStrike">
                <a:effectLst/>
                <a:latin typeface="-apple-system"/>
              </a:rPr>
            </a:br>
            <a:br>
              <a:rPr lang="en-US" sz="2000" b="0" i="0" u="none" strike="noStrike">
                <a:effectLst/>
                <a:latin typeface="-apple-system"/>
              </a:rPr>
            </a:br>
            <a:r>
              <a:rPr lang="en-US" sz="2000" b="1" i="0" u="none" strike="noStrike">
                <a:effectLst/>
                <a:latin typeface="-apple-system"/>
              </a:rPr>
              <a:t>Example 2:</a:t>
            </a:r>
            <a:br>
              <a:rPr lang="en-US" sz="2000" b="0" i="0" u="none" strike="noStrike">
                <a:effectLst/>
                <a:latin typeface="-apple-system"/>
              </a:rPr>
            </a:br>
            <a:r>
              <a:rPr lang="en-US" sz="2000" b="1" i="0" u="none" strike="noStrike">
                <a:effectLst/>
                <a:latin typeface="-apple-system"/>
              </a:rPr>
              <a:t>Input:</a:t>
            </a:r>
            <a:r>
              <a:rPr lang="en-US" sz="2000" b="0" i="0" u="none" strike="noStrike">
                <a:effectLst/>
                <a:latin typeface="-apple-system"/>
              </a:rPr>
              <a:t> nums = [3,2,4], target = 6 </a:t>
            </a:r>
            <a:r>
              <a:rPr lang="en-US" sz="2000" b="1" i="0" u="none" strike="noStrike">
                <a:effectLst/>
                <a:latin typeface="-apple-system"/>
              </a:rPr>
              <a:t>Output:</a:t>
            </a:r>
            <a:r>
              <a:rPr lang="en-US" sz="2000" b="0" i="0" u="none" strike="noStrike">
                <a:effectLst/>
                <a:latin typeface="-apple-system"/>
              </a:rPr>
              <a:t> [1,2]</a:t>
            </a:r>
            <a:br>
              <a:rPr lang="en-US" sz="2000" b="0" i="0" u="none" strike="noStrike">
                <a:effectLst/>
                <a:latin typeface="-apple-system"/>
              </a:rPr>
            </a:br>
            <a:br>
              <a:rPr lang="en-US" sz="2000" b="0" i="0" u="none" strike="noStrike">
                <a:effectLst/>
                <a:latin typeface="-apple-system"/>
              </a:rPr>
            </a:br>
            <a:r>
              <a:rPr lang="en-US" sz="2000" b="1" i="0" u="none" strike="noStrike">
                <a:effectLst/>
                <a:latin typeface="-apple-system"/>
              </a:rPr>
              <a:t>Example 3:</a:t>
            </a:r>
            <a:br>
              <a:rPr lang="en-US" sz="2000" b="0" i="0" u="none" strike="noStrike">
                <a:effectLst/>
                <a:latin typeface="-apple-system"/>
              </a:rPr>
            </a:br>
            <a:r>
              <a:rPr lang="en-US" sz="2000" b="1" i="0" u="none" strike="noStrike">
                <a:effectLst/>
                <a:latin typeface="-apple-system"/>
              </a:rPr>
              <a:t>Input:</a:t>
            </a:r>
            <a:r>
              <a:rPr lang="en-US" sz="2000" b="0" i="0" u="none" strike="noStrike">
                <a:effectLst/>
                <a:latin typeface="-apple-system"/>
              </a:rPr>
              <a:t> nums = [3,3], target = 6 </a:t>
            </a:r>
            <a:r>
              <a:rPr lang="en-US" sz="2000" b="1" i="0" u="none" strike="noStrike">
                <a:effectLst/>
                <a:latin typeface="-apple-system"/>
              </a:rPr>
              <a:t>Output:</a:t>
            </a:r>
            <a:r>
              <a:rPr lang="en-US" sz="2000" b="0" i="0" u="none" strike="noStrike">
                <a:effectLst/>
                <a:latin typeface="-apple-system"/>
              </a:rPr>
              <a:t> [0,1]</a:t>
            </a:r>
            <a:br>
              <a:rPr lang="en-US" sz="2000" b="0" i="0" u="none" strike="noStrike">
                <a:effectLst/>
                <a:latin typeface="-apple-system"/>
              </a:rPr>
            </a:br>
            <a:endParaRPr lang="en-US" sz="2000"/>
          </a:p>
        </p:txBody>
      </p:sp>
    </p:spTree>
    <p:extLst>
      <p:ext uri="{BB962C8B-B14F-4D97-AF65-F5344CB8AC3E}">
        <p14:creationId xmlns:p14="http://schemas.microsoft.com/office/powerpoint/2010/main" val="1359190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FB12C8-015F-4620-DE7E-1E271A12763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A5551F9-4F35-C1EA-BDA1-EE891D47D879}"/>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436730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8C219-1579-4819-6477-DDC3EE3753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EE82D4-2075-DFBD-4C93-F64658EE5F65}"/>
              </a:ext>
            </a:extLst>
          </p:cNvPr>
          <p:cNvSpPr>
            <a:spLocks noGrp="1"/>
          </p:cNvSpPr>
          <p:nvPr>
            <p:ph type="title"/>
          </p:nvPr>
        </p:nvSpPr>
        <p:spPr/>
        <p:txBody>
          <a:bodyPr/>
          <a:lstStyle/>
          <a:p>
            <a:r>
              <a:rPr lang="en-US" sz="3600" b="1"/>
              <a:t>review:</a:t>
            </a:r>
            <a:r>
              <a:rPr lang="en-US" sz="3600"/>
              <a:t> hash maps are O(1) </a:t>
            </a:r>
            <a:r>
              <a:rPr lang="en-US" sz="6000"/>
              <a:t>(ish)</a:t>
            </a:r>
          </a:p>
        </p:txBody>
      </p:sp>
    </p:spTree>
    <p:extLst>
      <p:ext uri="{BB962C8B-B14F-4D97-AF65-F5344CB8AC3E}">
        <p14:creationId xmlns:p14="http://schemas.microsoft.com/office/powerpoint/2010/main" val="246121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42F4A-28C3-8108-A12C-64060791D7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CAE44E-76A8-6A98-0052-D883C033CC5F}"/>
              </a:ext>
            </a:extLst>
          </p:cNvPr>
          <p:cNvSpPr>
            <a:spLocks noGrp="1"/>
          </p:cNvSpPr>
          <p:nvPr>
            <p:ph type="title"/>
          </p:nvPr>
        </p:nvSpPr>
        <p:spPr/>
        <p:txBody>
          <a:bodyPr/>
          <a:lstStyle/>
          <a:p>
            <a:r>
              <a:rPr lang="en-US" sz="4400"/>
              <a:t>what happens when we call </a:t>
            </a:r>
            <a:r>
              <a:rPr lang="en-US" sz="4400">
                <a:latin typeface="+mj-lt"/>
              </a:rPr>
              <a:t>map.get(key)</a:t>
            </a:r>
            <a:r>
              <a:rPr lang="en-US" sz="4400"/>
              <a:t>?</a:t>
            </a:r>
          </a:p>
        </p:txBody>
      </p:sp>
    </p:spTree>
    <p:extLst>
      <p:ext uri="{BB962C8B-B14F-4D97-AF65-F5344CB8AC3E}">
        <p14:creationId xmlns:p14="http://schemas.microsoft.com/office/powerpoint/2010/main" val="4405585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34342E-F0C7-4B79-F21E-C448A3A7C1F4}"/>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32013F4-61AC-8FCA-CF59-69878E75BCCD}"/>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04EC70AF-7C5D-0510-D32D-04B47BA84368}"/>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51FE2E8C-0E21-DF4C-1343-10795503DEE2}"/>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9020419E-DC00-EEC8-78B2-919CA026CFEE}"/>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12B8E9A-055C-8FD8-2499-781068F6B573}"/>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EEC6632C-24F2-E8A4-D3EA-F9373D118377}"/>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8C256A7C-B633-0993-9704-569935A9DC55}"/>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E4E7555C-288A-61FC-CB26-43AD8026F6D5}"/>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F60DABB9-295B-454B-6F17-F9B31C8F0276}"/>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EB3FAA0-23FF-A76C-5D8C-0816E2623B6F}"/>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F8B606B-C1D0-C3FB-2AE9-F89F9D38E1C8}"/>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B4F37172-BD92-3958-D802-1CF30B73380E}"/>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0B99D89-AB3D-41BC-0041-AA54B9B56BD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190F55EB-2608-5AB7-D06B-C8E9262350D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491F1463-E1D9-260D-3BE2-7CF451A12BC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C9964B9-5335-8A76-6980-FEFAFB31CF6D}"/>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F5D5151F-A6F9-3325-9CD8-29E2FAAE23A8}"/>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34BCED8B-03F1-256D-68D2-F0761C10DBF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69EA0113-F9DD-9401-089C-46F70EBCEC25}"/>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2CE02451-8B4E-E055-588E-66AB697727CC}"/>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E9A9BEE4-783D-95CF-839C-0721AC75FC32}"/>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C8D3C6B-BE72-51B5-4E14-698B021CDB3E}"/>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4E8BA9C9-D591-EB17-0D85-EDDFD339E9B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C8D0EBAD-180B-91E7-DC73-87331272921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8D9280C3-6E0E-A727-CF62-CAAA597BEBF4}"/>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BB7B8B7-5336-8760-0ABB-3B76C6C0B8B1}"/>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711D752F-F1C5-5088-3C64-BD51E74AAA5E}"/>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D1C4F134-2E7F-E16E-5DF3-4A862C3CB57D}"/>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37B0EF9-8706-9768-AE16-92E848D6DA7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5C6FF12F-22F5-F018-5DCC-713AEC54CB8F}"/>
              </a:ext>
            </a:extLst>
          </p:cNvPr>
          <p:cNvGrpSpPr/>
          <p:nvPr/>
        </p:nvGrpSpPr>
        <p:grpSpPr>
          <a:xfrm>
            <a:off x="3843844" y="655217"/>
            <a:ext cx="1205220" cy="1354621"/>
            <a:chOff x="3887634" y="632749"/>
            <a:chExt cx="1205220" cy="1354621"/>
          </a:xfrm>
        </p:grpSpPr>
        <p:sp>
          <p:nvSpPr>
            <p:cNvPr id="48" name="Rectangle 47">
              <a:extLst>
                <a:ext uri="{FF2B5EF4-FFF2-40B4-BE49-F238E27FC236}">
                  <a16:creationId xmlns:a16="http://schemas.microsoft.com/office/drawing/2014/main" id="{0492FF59-C38B-2BBC-6329-42D1D0A6FBED}"/>
                </a:ext>
              </a:extLst>
            </p:cNvPr>
            <p:cNvSpPr/>
            <p:nvPr/>
          </p:nvSpPr>
          <p:spPr>
            <a:xfrm>
              <a:off x="3887634" y="986439"/>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92722C15-C3EF-5E06-492C-BF2C60836571}"/>
                </a:ext>
              </a:extLst>
            </p:cNvPr>
            <p:cNvSpPr/>
            <p:nvPr/>
          </p:nvSpPr>
          <p:spPr>
            <a:xfrm>
              <a:off x="4063522" y="632749"/>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799BDD5A-FB8E-A9E4-12F1-E4517A0F1110}"/>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MODULO</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
        <p:nvSpPr>
          <p:cNvPr id="5" name="TextBox 4">
            <a:extLst>
              <a:ext uri="{FF2B5EF4-FFF2-40B4-BE49-F238E27FC236}">
                <a16:creationId xmlns:a16="http://schemas.microsoft.com/office/drawing/2014/main" id="{C73ADE1F-0982-808A-BA5C-5D2CD19017C1}"/>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0411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E6CEF-55A5-ADA1-C78C-E3DE71AC2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9C63E-705C-4D2D-E8AD-FCEA45F0F498}"/>
              </a:ext>
            </a:extLst>
          </p:cNvPr>
          <p:cNvSpPr>
            <a:spLocks noGrp="1"/>
          </p:cNvSpPr>
          <p:nvPr>
            <p:ph type="title"/>
          </p:nvPr>
        </p:nvSpPr>
        <p:spPr/>
        <p:txBody>
          <a:bodyPr>
            <a:normAutofit fontScale="90000"/>
          </a:bodyPr>
          <a:lstStyle/>
          <a:p>
            <a:r>
              <a:rPr lang="en-US" b="1"/>
              <a:t>step 1:</a:t>
            </a:r>
            <a:r>
              <a:rPr lang="en-US"/>
              <a:t>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BEBE4E8D-385E-85BC-D921-BF096DB393AF}"/>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3229722990"/>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103891</TotalTime>
  <Words>32464</Words>
  <Application>Microsoft Macintosh PowerPoint</Application>
  <PresentationFormat>On-screen Show (16:9)</PresentationFormat>
  <Paragraphs>5278</Paragraphs>
  <Slides>888</Slides>
  <Notes>102</Notes>
  <HiddenSlides>15</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888</vt:i4>
      </vt:variant>
    </vt:vector>
  </HeadingPairs>
  <TitlesOfParts>
    <vt:vector size="901" baseType="lpstr">
      <vt:lpstr>-apple-system</vt:lpstr>
      <vt:lpstr>Arial</vt:lpstr>
      <vt:lpstr>Calibri</vt:lpstr>
      <vt:lpstr>Cambria Math</vt:lpstr>
      <vt:lpstr>Comic Sans MS</vt:lpstr>
      <vt:lpstr>Consolas</vt:lpstr>
      <vt:lpstr>Impact</vt:lpstr>
      <vt:lpstr>Menlo</vt:lpstr>
      <vt:lpstr>Segoe UI Emoji</vt:lpstr>
      <vt:lpstr>System Font Regular</vt:lpstr>
      <vt:lpstr>Wingdings</vt:lpstr>
      <vt:lpstr>Zapfino</vt:lpstr>
      <vt:lpstr>Jim</vt:lpstr>
      <vt:lpstr>Week07</vt:lpstr>
      <vt:lpstr>real-world dictionaries note: these are NOT hash maps (hash maps are NOT ordered)</vt:lpstr>
      <vt:lpstr>PowerPoint Presentation</vt:lpstr>
      <vt:lpstr>common occurrence in ye olden times</vt:lpstr>
      <vt:lpstr>note: this advice made no sense</vt:lpstr>
      <vt:lpstr>unless...</vt:lpstr>
      <vt:lpstr>PowerPoint Presentation</vt:lpstr>
      <vt:lpstr>modern alternative</vt:lpstr>
      <vt:lpstr>maps</vt:lpstr>
      <vt:lpstr>map interface</vt:lpstr>
      <vt:lpstr>map</vt:lpstr>
      <vt:lpstr>analogy</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simple example</vt:lpstr>
      <vt:lpstr>HashMap&lt;Character, Integer&gt; map = new HashMap&lt;&gt;(); PRINT(map); // {}  map.put('a', 1); PRINT(map); // {a=1}  map.put('b', 1); PRINT(map); // {a=1, b=1}  map.put('b', 2); PRINT(map); // {a=1, b=2}</vt:lpstr>
      <vt:lpstr>motivating example</vt:lpstr>
      <vt:lpstr>Pokémon</vt:lpstr>
      <vt:lpstr>number  name</vt:lpstr>
      <vt:lpstr>an array</vt:lpstr>
      <vt:lpstr>the answer is always array</vt:lpstr>
      <vt:lpstr>even during the map lecture</vt:lpstr>
      <vt:lpstr>number  name (Option A)</vt:lpstr>
      <vt:lpstr>number  name (Option B)</vt:lpstr>
      <vt:lpstr>number  name (Option C)</vt:lpstr>
      <vt:lpstr>lesson: if you're mapping from A  B, and A is something like 0, 1, 2, 3, ...  ...then you can just use an array 🙂👍 (or an array list, if you don't know the length ahead of time)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reminder: hash maps are NOT ordered (even though we put Pokemon into the hash map in order, the hash map did NOT store them in order)</vt:lpstr>
      <vt:lpstr>maps in other languages</vt:lpstr>
      <vt:lpstr>🐍 Python has a built-in map (dictionary)</vt:lpstr>
      <vt:lpstr>🥰 Lua's only data structure is a map (table)</vt:lpstr>
      <vt:lpstr>PowerPoint Presentation</vt:lpstr>
      <vt:lpstr>Week07b</vt:lpstr>
      <vt:lpstr>map interface</vt:lpstr>
      <vt:lpstr>PowerPoint Presentation</vt:lpstr>
      <vt:lpstr>record LEC-01</vt:lpstr>
      <vt:lpstr>motivation</vt:lpstr>
      <vt:lpstr>let's get motivated</vt:lpstr>
      <vt:lpstr>PowerPoint Presentation</vt:lpstr>
      <vt:lpstr>so basically...</vt:lpstr>
      <vt:lpstr>in ~1953 someone realized that if you combined an array, the %, and something called a "hash function," you could implement a map that ran in O(1)...</vt:lpstr>
      <vt:lpstr>let's learn how this works 🙂👍</vt:lpstr>
      <vt:lpstr>review: % vs. MODULO (Math.floorMod)</vt:lpstr>
      <vt:lpstr>PowerPoint Presentation</vt:lpstr>
      <vt:lpstr>PowerPoint Presentation</vt:lpstr>
      <vt:lpstr>%</vt:lpstr>
      <vt:lpstr>MODULO(x, y)</vt:lpstr>
      <vt:lpstr>hash function</vt:lpstr>
      <vt:lpstr>hash function</vt:lpstr>
      <vt:lpstr>hash function</vt:lpstr>
      <vt:lpstr>hash function</vt:lpstr>
      <vt:lpstr>let's play...is it a hash function?</vt:lpstr>
      <vt:lpstr>PowerPoint Presentation</vt:lpstr>
      <vt:lpstr>let's play...do they collide?</vt:lpstr>
      <vt:lpstr>hashCode()</vt:lpstr>
      <vt:lpstr>hashCode()</vt:lpstr>
      <vt:lpstr>hashCode()</vt:lpstr>
      <vt:lpstr>PowerPoint Presentation</vt:lpstr>
      <vt:lpstr>hash maps</vt:lpstr>
      <vt:lpstr>hash map</vt:lpstr>
      <vt:lpstr>PowerPoint Presentation</vt:lpstr>
      <vt:lpstr>PowerPoint Presentation</vt:lpstr>
      <vt:lpstr>separate chaining</vt:lpstr>
      <vt:lpstr>separate chaining</vt:lpstr>
      <vt:lpstr>analogy</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int[] arrayOfInts; ArrayList&lt;KeyValuePair&gt;[] buckets;</vt:lpstr>
      <vt:lpstr>//               Bucket[] buckets ArrayList&lt;KeyValuePair&gt;[] buckets;</vt:lpstr>
      <vt:lpstr>ArrayList&lt;KeyValuePair&gt;[] buckets;</vt:lpstr>
      <vt:lpstr>ArrayList&lt;KeyValuePair&gt;[] buckets;</vt:lpstr>
      <vt:lpstr>ArrayList&lt;KeyValuePair&gt;[] buckets;</vt:lpstr>
      <vt:lpstr>hash map questions</vt:lpstr>
      <vt:lpstr>how big should we make the array?</vt:lpstr>
      <vt:lpstr>why would need to resize (grow) a hash map? how do we resize a hash map? why might this be slow?</vt:lpstr>
      <vt:lpstr>Week07c</vt:lpstr>
      <vt:lpstr> Given an array of integers nums and an integer target, return indices of the two numbers such that they add up to target. You may assume that each input would have exactly one solution, and you may not use the same element twice. You can return the answer in any order.   Example 1: Input: nums = [2,7,11,15], target = 9 Output: [0,1] Explanation: Because nums[0] + nums[1] == 9, we return [0, 1].  Example 2: Input: nums = [3,2,4], target = 6 Output: [1,2]  Example 3: Input: nums = [3,3], target = 6 Output: [0,1] </vt:lpstr>
      <vt:lpstr>PowerPoint Presentation</vt:lpstr>
      <vt:lpstr>review: hash maps are O(1) (ish)</vt:lpstr>
      <vt:lpstr>what happens when we call map.get(key)?</vt:lpstr>
      <vt:lpstr>PowerPoint Presentation</vt:lpstr>
      <vt:lpstr>step 1: hashing the key (in our specific case, where key is a String and we use key.hashCode())</vt:lpstr>
      <vt:lpstr>step 1: 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growing</vt:lpstr>
      <vt:lpstr>🤨 also what about growing the hash map (when it gets too full)?!  that has to make map.put O(n) !</vt:lpstr>
      <vt:lpstr>put is O(1) amortized runtime 🙂🤨</vt:lpstr>
      <vt:lpstr>REVIEW: amortized</vt:lpstr>
      <vt:lpstr>summary</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an empty slot map does NOT contain key  return null;</vt:lpstr>
      <vt:lpstr>note: must be very careful when removing (deleting) key-value  pairs from a hash map implemented using open addressing</vt:lpstr>
      <vt:lpstr>note: these slides described a specific kind of open addressing called linear probing  open addressing is a strategy for resolving collisions linear probing is just one way of doing open addressing</vt:lpstr>
      <vt:lpstr>fun friday menu - jim rants about comments and syntax highlighting - jim codes (some of) microsoft paint from scratch - jim updates you on his CAD software - jim talks about his favorite element - jim reads aloud from grugbrain.dev - jim reads aloud from vim creep - jim reads aloud from hexing the technical interview - jim reads aloud from the truth about lisp - jim reads aloud from the worst API ever made</vt:lpstr>
      <vt:lpstr>🦉 would you fancy a Kahoot?</vt:lpstr>
      <vt:lpstr>Week06</vt:lpstr>
      <vt:lpstr>review: queue</vt:lpstr>
      <vt:lpstr>PowerPoint Presentation</vt:lpstr>
      <vt:lpstr>queue interface</vt:lpstr>
      <vt:lpstr>deque (double-ended queue)</vt:lpstr>
      <vt:lpstr>deque</vt:lpstr>
      <vt:lpstr>deque interface</vt:lpstr>
      <vt:lpstr>PowerPoint Presentation</vt:lpstr>
      <vt:lpstr>neat idea: store the queue in the middle</vt:lpstr>
      <vt:lpstr>neat idea: store the queue in the middle</vt:lpstr>
      <vt:lpstr>extension: treat the array as circular</vt:lpstr>
      <vt:lpstr>extension: treat the array as circular</vt:lpstr>
      <vt:lpstr>big picture lesson </vt:lpstr>
      <vt:lpstr>once you get past CS136, data structures are acually kind of rich and complicated and messy</vt:lpstr>
      <vt:lpstr>PowerPoint Presentation</vt:lpstr>
      <vt:lpstr>Java vs. C philosophy of data structures</vt:lpstr>
      <vt:lpstr>[scavenger hunt]</vt:lpstr>
      <vt:lpstr>can i call get(...) or set(...) on Java's ArrayDeque?  why or why not?</vt:lpstr>
      <vt:lpstr>fun friday menu - jim rants about comments and syntax highlighting - jim codes (some of) microsoft paint from scratch - jim updates you on his CAD software - jim talks about usage code - jim talks about his favorite element - jim reads aloud from grugbrain.dev - jim talks incoherently about Vim</vt:lpstr>
      <vt:lpstr>Tungsten queube 😀  did you know Tungsten is really hard? Tungsten alloys can be as hard as Sapphire! that's really hard!  did you know the density of Tungsten is 19.25 g/cm3? that's really dense!—almost as dense as gold! (Gold is 19.32 g/cm3)  Tungsten is not suuper cheap (cube from the Amazon.com was $60) but Tungsten is also not like...expensive  what could YOU do with Tungsten?</vt:lpstr>
      <vt:lpstr>PowerPoint Presentation</vt:lpstr>
      <vt:lpstr>PowerPoint Presentation</vt:lpstr>
      <vt:lpstr>PowerPoint Presentation</vt:lpstr>
      <vt:lpstr>PowerPoint Presentation</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 // FRONT[ 8, 9 ]BACK </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Week05b</vt:lpstr>
      <vt:lpstr>[mildly interesting animation thing]</vt:lpstr>
      <vt:lpstr>Stack and Queue tutorial 💻</vt:lpstr>
      <vt:lpstr>Stack, Queue, and ArrayList (philosophies of Java and Python)</vt:lpstr>
      <vt:lpstr>Java likes classes</vt:lpstr>
      <vt:lpstr>Python appreciates elegance</vt:lpstr>
      <vt:lpstr>why not just use ArrayList for stack in Java? what is the point of the Stack class? it's literally just a less powerful ArrayList</vt:lpstr>
      <vt:lpstr>PowerPoint Presentation</vt:lpstr>
      <vt:lpstr>PowerPoint Presentation</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672</cp:revision>
  <cp:lastPrinted>2024-10-23T15:02:29Z</cp:lastPrinted>
  <dcterms:created xsi:type="dcterms:W3CDTF">2023-06-11T17:47:53Z</dcterms:created>
  <dcterms:modified xsi:type="dcterms:W3CDTF">2024-10-25T14:07:49Z</dcterms:modified>
</cp:coreProperties>
</file>